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6.xml" ContentType="application/vnd.openxmlformats-officedocument.presentationml.notesSlide+xml"/>
  <Override PartName="/ppt/ink/ink9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79" r:id="rId2"/>
    <p:sldId id="376" r:id="rId3"/>
    <p:sldId id="367" r:id="rId4"/>
    <p:sldId id="379" r:id="rId5"/>
    <p:sldId id="369" r:id="rId6"/>
    <p:sldId id="380" r:id="rId7"/>
    <p:sldId id="375" r:id="rId8"/>
    <p:sldId id="368" r:id="rId9"/>
    <p:sldId id="419" r:id="rId10"/>
    <p:sldId id="384" r:id="rId11"/>
    <p:sldId id="382" r:id="rId12"/>
    <p:sldId id="383" r:id="rId13"/>
    <p:sldId id="387" r:id="rId14"/>
    <p:sldId id="385" r:id="rId15"/>
    <p:sldId id="388" r:id="rId16"/>
    <p:sldId id="389" r:id="rId17"/>
    <p:sldId id="392" r:id="rId18"/>
    <p:sldId id="393" r:id="rId19"/>
    <p:sldId id="386" r:id="rId20"/>
    <p:sldId id="420" r:id="rId21"/>
    <p:sldId id="396" r:id="rId22"/>
    <p:sldId id="397" r:id="rId23"/>
    <p:sldId id="398" r:id="rId24"/>
    <p:sldId id="268" r:id="rId25"/>
    <p:sldId id="269" r:id="rId26"/>
    <p:sldId id="271" r:id="rId27"/>
    <p:sldId id="421" r:id="rId28"/>
    <p:sldId id="399" r:id="rId29"/>
    <p:sldId id="400" r:id="rId30"/>
    <p:sldId id="401" r:id="rId31"/>
    <p:sldId id="402" r:id="rId32"/>
    <p:sldId id="403" r:id="rId33"/>
    <p:sldId id="404" r:id="rId34"/>
    <p:sldId id="405" r:id="rId35"/>
    <p:sldId id="422" r:id="rId36"/>
    <p:sldId id="406" r:id="rId37"/>
    <p:sldId id="409" r:id="rId38"/>
    <p:sldId id="410" r:id="rId39"/>
    <p:sldId id="407" r:id="rId40"/>
    <p:sldId id="423" r:id="rId41"/>
    <p:sldId id="412" r:id="rId42"/>
    <p:sldId id="413" r:id="rId43"/>
    <p:sldId id="414" r:id="rId44"/>
    <p:sldId id="415" r:id="rId45"/>
    <p:sldId id="416" r:id="rId46"/>
    <p:sldId id="417" r:id="rId47"/>
    <p:sldId id="41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ivier Graffeuille" initials="OG" lastIdx="2" clrIdx="0">
    <p:extLst>
      <p:ext uri="{19B8F6BF-5375-455C-9EA6-DF929625EA0E}">
        <p15:presenceInfo xmlns:p15="http://schemas.microsoft.com/office/powerpoint/2012/main" userId="S::ogra439@UoA.auckland.ac.nz::b5b63619-d99f-41bd-b3fc-c9380fe41f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77" autoAdjust="0"/>
    <p:restoredTop sz="95182" autoAdjust="0"/>
  </p:normalViewPr>
  <p:slideViewPr>
    <p:cSldViewPr snapToGrid="0" showGuides="1">
      <p:cViewPr varScale="1">
        <p:scale>
          <a:sx n="104" d="100"/>
          <a:sy n="104" d="100"/>
        </p:scale>
        <p:origin x="132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13:10:2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24575,'1'10'0,"1"-1"0,1 1 0,0-1 0,0 0 0,1 0 0,0 0 0,0 0 0,10 14 0,5 10 0,24 61 0,-21-42 0,3 0 0,60 90 0,148 164 0,-95-131 0,-66-92 0,128 118 0,177 109 0,-47-37 0,-246-199 0,-25-21 0,140 115 0,-159-138 0,2-1 0,1-3 0,55 25 0,513 243 0,-485-237 0,36 19 0,-96-44 0,121 40 0,35 16 0,73 72 0,-277-153 0,0-1 0,0 0 0,20 3 0,32 9 0,304 106 0,-262-85 0,-59-19 0,58 14 0,-38-10 0,-55-17 0,0 0 0,1-2 0,20 4 0,74 12 0,-57-10 0,0-2 0,99 3 0,-112-10 0,58 8 0,-57-4 0,52 1 0,-87-7-273,1 0 0,0 1 0,-1 1 0,18 4 0,-11-1-6553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13:10:4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24575,'0'4'0,"1"1"0,0-1 0,0 1 0,0-1 0,0 0 0,1 0 0,-1 1 0,1-1 0,0 0 0,1-1 0,-1 1 0,1 0 0,0-1 0,3 4 0,53 49 0,-21-22 0,109 121 0,-88-82 0,-34-40 0,47 46 0,-52-58 0,0 2 0,22 32 0,6 8 0,-18-26 0,12 14 0,83 79 0,-96-101 0,-1 2 0,44 64 0,-35-48 0,2-3 0,2-1 0,2-2 0,80 60 0,53 19 0,-149-100 0,20 17 0,2-3 0,0-2 0,95 45 0,17 1 0,-97-54 0,-4-3 0,-1 3 0,-2 2 0,62 38 0,5 10 0,-77-48 0,-2 2 0,76 60 0,-81-58 0,9 7 0,-25-12 0,1-1 0,1-2 0,1 0 0,1-2 0,1-1 0,39 19 0,41 21 0,-72-37 0,0-2 0,66 25 0,-23-14 0,-60-22 0,0 0 0,0-2 0,0-1 0,1 0 0,0-1 0,32 2 0,484-5 0,-257-5 0,183 3 0,-448-1 0,0-1 0,0-1 0,0 0 0,-1-1 0,1 0 0,14-7 0,28-9 0,3 1 0,-2-3 0,64-33 0,-33 13 0,93-52 0,-85 42 0,176-116 0,-244 148 0,27-12 0,-38 23 0,-1-1 0,31-23 0,-22 14-86,1 1 1,0 1-1,49-20 0,-44 21-936,-14 8-5804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13:10:4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24575,'18'-1'0,"0"1"0,1 0 0,-1 2 0,0 0 0,0 1 0,0 1 0,0 1 0,24 9 0,-23-8 0,0 0 0,1-2 0,-1 0 0,1-1 0,0-1 0,-1-1 0,1-1 0,32-3 0,-32 1 0,0 1 0,0 1 0,0 1 0,0 0 0,0 1 0,-1 2 0,1 0 0,27 9 0,-14 1 0,59 29 0,-77-34-1365,0-3-5461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4:27:24.6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 3 24575,'-2'0'0,"0"0"0,0 0 0,0 1 0,-1-1 0,1 1 0,0-1 0,0 1 0,0 0 0,0-1 0,0 1 0,0 0 0,0 0 0,0 1 0,0-1 0,0 0 0,1 1 0,-3 1 0,1 0 0,1 1 0,0-1 0,-1 0 0,2 0 0,-1 1 0,0-1 0,1 1 0,-1 0 0,0 5 0,0 3 0,0 1 0,0-1 0,2 1 0,-1 0 0,3 15 0,-1-25 0,-1 0 0,1 0 0,0 0 0,0 0 0,0 0 0,1 0 0,-1 0 0,1 0 0,0-1 0,-1 1 0,1-1 0,0 1 0,1-1 0,-1 0 0,0 0 0,1 0 0,-1 0 0,1 0 0,-1 0 0,1-1 0,0 1 0,0-1 0,0 0 0,0 0 0,0 0 0,0 0 0,0 0 0,3 0 0,2 0 0,1 1 0,-1-2 0,1 1 0,-1-1 0,1 0 0,-1 0 0,1-1 0,-1-1 0,13-2 0,-18 2 0,1 0 0,0 0 0,-1 0 0,1-1 0,-1 1 0,1-1 0,-1 0 0,0 0 0,0 0 0,-1 0 0,1 0 0,0-1 0,-1 1 0,0-1 0,0 0 0,0 1 0,0-1 0,-1 0 0,0 0 0,0 0 0,0 0 0,0-1 0,0 1 0,-1 0 0,0 0 0,1 0 0,-2-9 0,1 8 0,-1 1 0,1-1 0,-1 1 0,1-1 0,-1 1 0,0-1 0,-1 1 0,1 0 0,-1 0 0,0-1 0,0 1 0,0 0 0,-1 1 0,1-1 0,-1 0 0,0 1 0,0-1 0,0 1 0,-1 0 0,1 0 0,-1 0 0,0 1 0,1-1 0,-1 1 0,-9-4 0,10 5 0,-1 0 0,1 0 0,-1 0 0,1 1 0,-1-1 0,1 1 0,-1 0 0,0 0 0,1 0 0,-1 1 0,1-1 0,-1 1 0,0 0 0,1 0 0,-1 0 0,1 0 0,0 1 0,0-1 0,-1 1 0,1 0 0,0 0 0,0 0 0,0 0 0,1 1 0,-1-1 0,1 1 0,-1 0 0,1-1 0,-3 5 0,1 0 0,1 0 0,-1 0 0,1 0 0,1 0 0,-1 1 0,1-1 0,1 1 0,-1-1 0,1 1 0,0 0 0,1 0 0,1 14 0,-1-21 0,0 1 0,0 0 0,0-1 0,0 1 0,1 0 0,-1-1 0,0 1 0,1-1 0,0 1 0,-1 0 0,1-1 0,0 0 0,-1 1 0,1-1 0,0 1 0,0-1 0,0 0 0,1 1 0,-1-1 0,0 0 0,0 0 0,1 0 0,-1 0 0,0 0 0,1 0 0,-1-1 0,1 1 0,-1 0 0,1-1 0,-1 1 0,4 0 0,-3-1 0,1 0 0,-1-1 0,0 1 0,0 0 0,0-1 0,0 1 0,0-1 0,0 0 0,0 0 0,0 0 0,0 0 0,0 0 0,0 0 0,0 0 0,-1-1 0,1 1 0,0-1 0,-1 1 0,1-1 0,-1 0 0,0 1 0,1-1 0,-1 0 0,1-3 0,12-44 0,-11 50 0,-1 1 0,1 0 0,-1-1 0,1 1 0,-1-1 0,1 0 0,0 0 0,3 1 0,-5-2 0,-1 0 0,1 1 0,-1-1 0,1 0 0,0 0 0,-1 0 0,1 0 0,0 1 0,-1-1 0,1 0 0,0 0 0,-1 0 0,1-1 0,0 1 0,-1 0 0,1 0 0,0 0 0,-1 0 0,1-1 0,-1 1 0,1 0 0,0 0 0,-1-1 0,1 1 0,-1-1 0,1 1 0,-1 0 0,1-1 0,-1 1 0,1-1 0,-1 1 0,0-1 0,1 1 0,-1-1 0,0 0 0,1 1 0,-1-1 0,0 1 0,0-1 0,1 0 0,-1 1 0,0-1 0,0 1 0,0 0 0,0 0 0,-1 0 0,1-1 0,0 1 0,0 0 0,0 0 0,0 0 0,0 0 0,0-1 0,-1 1 0,1 0 0,0 0 0,0 0 0,0 0 0,0 0 0,0 0 0,-1 0 0,1-1 0,0 1 0,0 0 0,0 0 0,-1 0 0,1 0 0,0 0 0,0 0 0,0 0 0,-1 0 0,1 0 0,0 0 0,0 0 0,0 0 0,-1 0 0,1 0 0,0 0 0,0 0 0,0 0 0,0 1 0,-1-1 0,1 0 0,0 0 0,0 0 0,0 0 0,0 0 0,-1 0 0,1 0 0,0 1 0,0-1 0,0 0 0,0 0 0,0 0 0,-1 0 0,1 1 0,-13 8 0,10-5 0,-1 0 0,1 0 0,0 0 0,0 1 0,-4 7 0,7-10 0,-1-1 0,0 0 0,1 0 0,-1 0 0,1 0 0,-1 1 0,1-1 0,0 0 0,0 0 0,-1 1 0,1-1 0,0 0 0,0 1 0,0-1 0,0 0 0,0 0 0,1 1 0,-1-1 0,0 0 0,0 0 0,1 1 0,-1-1 0,1 0 0,-1 0 0,1 0 0,0 1 0,-1-1 0,1 0 0,2 2 0,-3-3 0,1 1 0,0-1 0,-1 0 0,1 1 0,0-1 0,-1 1 0,1-1 0,0 0 0,-1 0 0,1 1 0,0-1 0,0 0 0,-1 0 0,1 0 0,0 0 0,0 0 0,0 0 0,-1 0 0,1 0 0,0 0 0,0 0 0,-1 0 0,1 0 0,0-1 0,0 1 0,1-1 0,-1 0 0,0 0 0,1 0 0,-1-1 0,0 1 0,1 0 0,-1-1 0,0 1 0,0-1 0,0 1 0,0-1 0,0-2 0,1-1 0,0 0 0,0 0 0,0 0 0,-1 0 0,0-1 0,0 1 0,-1-7 0,0 8 0,-1 0 0,0 0 0,0 0 0,-1 1 0,1-1 0,-1 0 0,0 0 0,0 1 0,0-1 0,0 1 0,-1 0 0,1 0 0,-1 0 0,0 0 0,0 0 0,0 0 0,0 1 0,-1-1 0,1 1 0,-1 0 0,1 0 0,-1 0 0,0 1 0,0-1 0,-5-1 0,7 2 0,-1 0 0,0 0 0,0 1 0,0-1 0,-1 0 0,1 1 0,0 0 0,0 0 0,0 0 0,0 0 0,0 0 0,0 1 0,0-1 0,-1 1 0,1 0 0,0 0 0,1 0 0,-1 0 0,0 0 0,0 1 0,0-1 0,1 1 0,-1 0 0,1 0 0,-1 0 0,1 0 0,0 0 0,0 1 0,0-1 0,0 1 0,0-1 0,1 1 0,-3 3 0,3-4 0,1-1 0,-1 1 0,1 0 0,0-1 0,-1 1 0,1 0 0,0-1 0,0 1 0,0 0 0,0 0 0,0-1 0,0 1 0,1 0 0,-1-1 0,1 1 0,-1 0 0,1-1 0,-1 1 0,1-1 0,0 1 0,2 2 0,-3-3 0,1 0 0,0-1 0,-1 1 0,1 0 0,0-1 0,0 1 0,0-1 0,0 1 0,-1-1 0,1 1 0,0-1 0,0 0 0,0 1 0,0-1 0,0 0 0,0 0 0,0 1 0,0-1 0,0 0 0,0 0 0,0 0 0,0-1 0,0 1 0,0 0 0,0 0 0,0 0 0,0-1 0,0 1 0,0 0 0,0-1 0,0 1 0,0-1 0,-1 1 0,1-1 0,0 0 0,0 1 0,0-2 0,3-1 0,-1 0 0,-1-1 0,1 0 0,0 0 0,-1 1 0,0-1 0,0 0 0,2-6 0,-4 9 0,1 0 0,-1 0 0,0 0 0,1 0 0,-1-1 0,0 1 0,0 0 0,0 0 0,0 0 0,0-1 0,0 1 0,0 0 0,0 0 0,-1-3 0,1 4 0,-1-1 0,1 1 0,-1-1 0,1 1 0,-1-1 0,1 1 0,-1-1 0,1 1 0,-1 0 0,1-1 0,-1 1 0,0 0 0,1-1 0,-1 1 0,0 0 0,1 0 0,-1 0 0,0 0 0,1 0 0,-1-1 0,0 1 0,1 0 0,-1 0 0,0 1 0,1-1 0,-1 0 0,0 0 0,-1 1 0,-1 0-91,0 0 0,0 0 0,0 0 0,0 1 0,0-1 0,1 1 0,-1 0 0,1 0 0,-1 0 0,1 0 0,-1 1 0,1-1 0,0 1 0,-3 3 0,-13 22-6735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4:27:24.6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34 118 24575,'-1'0'0,"0"1"0,-1-1 0,1 1 0,0-1 0,0 1 0,0 0 0,0-1 0,0 1 0,0 0 0,1 0 0,-1-1 0,0 1 0,0 0 0,0 0 0,1 0 0,-1 0 0,0 0 0,1 0 0,-1 2 0,-10 22 0,10-20 0,0-1 0,0 1 0,0 0 0,1 0 0,-1 0 0,1-1 0,0 1 0,1 0 0,-1 0 0,1-1 0,0 1 0,2 6 0,-2-9 0,-1-1 0,1 1 0,0 0 0,0 0 0,-1-1 0,1 1 0,1 0 0,-1-1 0,0 1 0,0-1 0,0 1 0,1-1 0,-1 0 0,1 1 0,-1-1 0,1 0 0,-1 0 0,1 0 0,0 0 0,0-1 0,-1 1 0,1 0 0,0-1 0,0 1 0,0-1 0,0 1 0,0-1 0,0 0 0,0 0 0,-1 0 0,1 0 0,0 0 0,0-1 0,2 1 0,1-2 0,0 0 0,0 0 0,0 0 0,0 0 0,-1-1 0,1 0 0,-1 0 0,1 0 0,-1 0 0,0-1 0,-1 1 0,1-1 0,6-8 0,-5 5 0,-1 0 0,1 0 0,-1 0 0,0-1 0,-1 1 0,0-1 0,0 0 0,2-11 0,-5 16 0,0 1 0,0-1 0,0 0 0,0 0 0,0 0 0,0 0 0,-1 0 0,1 0 0,-1 0 0,0 0 0,0 1 0,0-1 0,0 0 0,-1 1 0,1-1 0,-1 1 0,0-1 0,1 1 0,-1 0 0,0 0 0,0-1 0,0 1 0,-1 1 0,1-1 0,0 0 0,-1 1 0,1-1 0,-1 1 0,0-1 0,1 1 0,-1 0 0,0 0 0,-4 0 0,4 0 0,0 0 0,-1 0 0,1 0 0,-1 1 0,1-1 0,-1 1 0,1 0 0,-1 0 0,1 0 0,-1 1 0,1-1 0,-1 1 0,1 0 0,0 0 0,-1 0 0,1 0 0,0 1 0,0-1 0,-1 1 0,1 0 0,1 0 0,-1 0 0,0 0 0,0 1 0,1-1 0,-1 1 0,-3 4 0,4-3 0,0 1 0,0-1 0,0 0 0,0 1 0,1-1 0,0 1 0,-1-1 0,2 1 0,-1 0 0,1-1 0,-1 1 0,1 0 0,0-1 0,1 1 0,-1 0 0,1 0 0,0-1 0,0 1 0,1-1 0,-1 1 0,1-1 0,0 0 0,0 1 0,1-1 0,-1 0 0,5 5 0,-3-5 0,0 1 0,0-1 0,0 0 0,1 0 0,-1 0 0,1-1 0,0 0 0,0 0 0,0 0 0,1 0 0,-1-1 0,1 0 0,-1 0 0,1 0 0,0-1 0,0 0 0,0 0 0,0 0 0,-1-1 0,12 0 0,-14-1 0,0 1 0,1-1 0,-1 0 0,0 0 0,0 0 0,1 0 0,-1 0 0,0-1 0,0 0 0,0 1 0,-1-1 0,1 0 0,0 0 0,-1-1 0,1 1 0,-1 0 0,0-1 0,0 0 0,4-4 0,-4 2 0,1 0 0,-1 0 0,0 0 0,0 0 0,-1-1 0,1 1 0,-1 0 0,0-1 0,-1 1 0,1-1 0,-1-8 0,-1 9 0,1 0 0,-1 0 0,0 0 0,0 0 0,0 0 0,0 0 0,-1 1 0,0-1 0,0 1 0,-1-1 0,1 1 0,-6-7 0,6 9 0,0-1 0,0 1 0,-1 0 0,1 0 0,0 0 0,-1 1 0,0-1 0,1 1 0,-1-1 0,0 1 0,0 0 0,0 0 0,0 0 0,0 0 0,0 1 0,0-1 0,0 1 0,0 0 0,0-1 0,0 2 0,-5-1 0,5 1 0,1-1 0,-1 1 0,0 0 0,0 0 0,0 0 0,1 0 0,-1 1 0,0-1 0,1 1 0,-1-1 0,1 1 0,0 0 0,0 0 0,0 0 0,-3 4 0,2-2 0,-1 0 0,2 1 0,-1-1 0,0 1 0,1 0 0,0 0 0,0 0 0,-2 9 0,3-10 0,0 1 0,1-1 0,-1 1 0,1 0 0,0-1 0,0 1 0,1-1 0,-1 1 0,1 0 0,1 4 0,-1-7 0,0 1 0,0-1 0,0 1 0,0-1 0,1 0 0,-1 0 0,1 1 0,-1-1 0,1 0 0,0 0 0,0 0 0,0-1 0,0 1 0,0 0 0,0-1 0,0 1 0,5 1 0,-4-1 0,0-1 0,1 0 0,-1 0 0,0 0 0,1 0 0,-1-1 0,1 1 0,-1-1 0,1 0 0,-1 0 0,1 0 0,-1-1 0,1 1 0,-1-1 0,1 1 0,-1-1 0,0 0 0,1-1 0,-1 1 0,0-1 0,0 1 0,0-1 0,0 0 0,0 0 0,0 0 0,4-5 0,-4 4 0,-1 0 0,0 0 0,1-1 0,-1 1 0,0 0 0,0-1 0,-1 0 0,1 1 0,-1-1 0,0 0 0,0 0 0,0 0 0,0 0 0,-1 0 0,0 0 0,0 0 0,0 0 0,0 0 0,0 0 0,-1 0 0,0 1 0,1-1 0,-4-7 0,2 7 0,0-1 0,0 1 0,0-1 0,-1 1 0,1 0 0,-1 0 0,0 0 0,0 0 0,-1 1 0,1-1 0,-7-4 0,8 7 0,1 0 0,-1 0 0,1 0 0,-1 0 0,0 1 0,0-1 0,1 0 0,-1 1 0,0-1 0,0 1 0,0 0 0,0-1 0,0 1 0,1 0 0,-1 0 0,0 0 0,0 1 0,0-1 0,0 0 0,0 1 0,0-1 0,1 1 0,-1-1 0,0 1 0,0 0 0,1 0 0,-1 0 0,1 0 0,-1 0 0,1 0 0,-3 2 0,3-2 0,1 0 0,-1-1 0,0 1 0,1-1 0,-1 1 0,1 0 0,-1-1 0,1 1 0,-1 0 0,1 0 0,-1 0 0,1-1 0,0 1 0,-1 0 0,1 0 0,0 0 0,0 0 0,-1-1 0,1 1 0,0 0 0,0 0 0,0 0 0,0 0 0,0 0 0,1 0 0,-1 0 0,0-1 0,0 1 0,0 0 0,1 0 0,-1 0 0,1 0 0,-1-1 0,0 1 0,1 0 0,-1 0 0,1-1 0,0 1 0,-1 0 0,1-1 0,-1 1 0,1-1 0,0 1 0,0-1 0,0 1 0,4 3 0,0-1 0,0-1 0,0 1 0,0-1 0,0 0 0,7 2 0,-7-2 0,0-1 0,0 0 0,1 0 0,-1-1 0,0 0 0,1 0 0,-1 0 0,0 0 0,1-1 0,-1 0 0,0 0 0,6-2 0,-9 2 0,1 0 0,-1 0 0,1 0 0,-1-1 0,0 1 0,1-1 0,-1 1 0,0-1 0,0 0 0,0 0 0,0 0 0,0 0 0,-1 0 0,1 0 0,-1 0 0,1-1 0,-1 1 0,0 0 0,0-1 0,0 1 0,0-1 0,0 0 0,0 1 0,-1-1 0,1-4 0,-1 5 0,0-1 0,-1 0 0,1 1 0,0-1 0,-1 0 0,0 1 0,0-1 0,0 0 0,0 1 0,0-1 0,0 1 0,-1 0 0,1-1 0,-1 1 0,0 0 0,1 0 0,-1 0 0,0 0 0,0 0 0,0 0 0,-5-2 0,6 3 0,-1 0 0,0 0 0,1 0 0,-1 0 0,0 0 0,0 0 0,0 1 0,1-1 0,-1 1 0,0-1 0,0 1 0,0 0 0,0-1 0,0 1 0,0 0 0,0 1 0,0-1 0,0 0 0,0 0 0,0 1 0,1-1 0,-1 1 0,0 0 0,0-1 0,0 1 0,1 0 0,-1 0 0,0 0 0,1 0 0,-3 3 0,0 0 0,1 1 0,0 0 0,0 0 0,0-1 0,1 2 0,-1-1 0,1 0 0,1 0 0,-1 1 0,1-1 0,-1 7 0,1-8 0,0-1 0,1 1 0,0 0 0,-1-1 0,2 1 0,-1 0 0,0-1 0,1 1 0,-1 0 0,1-1 0,0 1 0,0-1 0,0 1 0,1-1 0,-1 0 0,1 1 0,4 4 0,-5-7 0,0 0 0,0 0 0,0 0 0,0 0 0,0 0 0,1-1 0,-1 1 0,0 0 0,0-1 0,1 1 0,-1-1 0,1 0 0,-1 1 0,0-1 0,1 0 0,-1 0 0,1 0 0,-1 0 0,0 0 0,1 0 0,-1 0 0,1 0 0,-1-1 0,0 1 0,1 0 0,-1-1 0,0 1 0,1-1 0,-1 0 0,0 1 0,1-1 0,-1 0 0,0 0 0,0 0 0,0 0 0,0 0 0,1-2 0,-1 3 0,0-1 0,0 0 0,0 0 0,0 0 0,-1 0 0,1-1 0,-1 1 0,1 0 0,0 0 0,-1 0 0,0-1 0,1 1 0,-1 0 0,0 0 0,0-1 0,1 1 0,-1 0 0,0 0 0,0-1 0,-1 1 0,1 0 0,0-1 0,0 1 0,-1 0 0,1 0 0,0-1 0,-1 1 0,1 0 0,-1 0 0,0 0 0,1 0 0,-1 0 0,0 0 0,0 0 0,0 0 0,1 0 0,-1 0 0,0 0 0,0 0 0,0 1 0,-1-1 0,0-1 0,-1 1 0,1 0 0,-1 0 0,1 0 0,-1 0 0,1 0 0,-1 1 0,0-1 0,1 1 0,-1 0 0,0 0 0,0 0 0,1 0 0,-1 0 0,0 0 0,1 1 0,-1-1 0,-3 2 0,5-1 0,0-1 0,-1 1 0,1-1 0,-1 1 0,1 0 0,-1 0 0,1 0 0,0 0 0,0 0 0,0 0 0,-1 0 0,1 0 0,0 0 0,0 0 0,0 1 0,1-1 0,-1 0 0,0 1 0,0-1 0,1 1 0,-1-1 0,1 1 0,-1-1 0,1 1 0,0-1 0,-1 1 0,1-1 0,0 1 0,0-1 0,1 4 0,-1-3 0,0 0 0,1 0 0,0-1 0,-1 1 0,1 0 0,0 0 0,0-1 0,0 1 0,0 0 0,0-1 0,1 1 0,-1-1 0,0 0 0,1 1 0,-1-1 0,1 0 0,-1 0 0,1 0 0,0 0 0,-1 0 0,1 0 0,0 0 0,0-1 0,0 1 0,0 0 0,-1-1 0,1 0 0,0 1 0,0-1 0,0 0 0,3 0 0,0 0 0,-1 0 0,0 0 0,1 0 0,-1-1 0,1 0 0,-1 1 0,0-1 0,0-1 0,0 1 0,1-1 0,-1 1 0,-1-1 0,6-4 0,-6 4 0,-1 0 0,1 0 0,-1-1 0,0 1 0,1-1 0,-1 0 0,-1 0 0,1 1 0,0-1 0,-1 0 0,1-1 0,-1 1 0,0 0 0,0 0 0,0-1 0,0 1 0,-1 0 0,0-1 0,1 1 0,-1 0 0,0-1 0,-1 1 0,1-1 0,-1 1 0,0-4 0,0 3 0,-1 0 0,1 0 0,-1 0 0,0 0 0,0 1 0,0-1 0,0 1 0,-1-1 0,1 1 0,-1 0 0,0 0 0,0 0 0,0 1 0,-1-1 0,1 1 0,0-1 0,-1 1 0,0 0 0,1 0 0,-5-1 0,3 1 0,0 1 0,0-1 0,1 1 0,-1 0 0,0 0 0,0 0 0,0 1 0,0 0 0,-1 0 0,1 0 0,0 1 0,0 0 0,0 0 0,1 0 0,-10 3 0,10-2 0,0 1 0,0-1 0,1 1 0,-1 0 0,1 0 0,-1 0 0,1 0 0,0 0 0,0 1 0,1-1 0,-1 1 0,1 0 0,0 0 0,0 0 0,0 0 0,0 0 0,-2 8 0,3-7 0,0-1 0,0 1 0,0 0 0,0-1 0,1 1 0,0 0 0,0 0 0,0-1 0,0 1 0,1 0 0,0 0 0,0-1 0,0 1 0,0-1 0,1 1 0,0-1 0,0 1 0,0-1 0,3 5 0,-2-6 0,0 0 0,0 1 0,0-1 0,0 0 0,0-1 0,1 1 0,-1-1 0,1 1 0,0-1 0,0 0 0,0 0 0,0-1 0,0 1 0,0-1 0,0 0 0,0 0 0,1 0 0,-1-1 0,0 1 0,1-1 0,6-1 0,-6 1 0,0-1 0,-1 0 0,1 0 0,-1-1 0,1 1 0,-1-1 0,0 0 0,0 0 0,0-1 0,0 1 0,0-1 0,0 0 0,-1 0 0,1 0 0,-1 0 0,0-1 0,0 1 0,0-1 0,0 0 0,-1 0 0,0 0 0,1 0 0,-1 0 0,-1-1 0,3-5 0,-3 7 0,0-1 0,0 1 0,-1 0 0,1 0 0,-1-1 0,1 1 0,-1 0 0,0-1 0,-1 1 0,1 0 0,0-1 0,-1 1 0,0 0 0,0 0 0,0 0 0,0-1 0,0 1 0,0 0 0,-1 0 0,0 1 0,0-1 0,1 0 0,-2 0 0,1 1 0,0-1 0,0 1 0,-1 0 0,1 0 0,-1 0 0,0 0 0,0 0 0,1 0 0,-1 1 0,0 0 0,-7-3 0,3 2 0,-1-1 0,0 2 0,0-1 0,0 1 0,0 0 0,0 0 0,0 1 0,0 0 0,-1 1 0,1 0 0,0 0 0,-10 3 0,14-3 0,0 1 0,0 0 0,0 0 0,0 0 0,0 0 0,0 1 0,1-1 0,-1 1 0,1 0 0,0 0 0,-1 0 0,1 0 0,1 1 0,-1-1 0,0 1 0,1 0 0,0 0 0,0 0 0,0 0 0,0 0 0,1 0 0,0 0 0,-2 9 0,0 3 0,1 0 0,0 0 0,2 0 0,-1 0 0,2 1 0,0-1 0,1 0 0,8 29 0,-9-42 0,0-1 0,0 1 0,0-1 0,0 1 0,0-1 0,0 1 0,1-1 0,-1 0 0,1 0 0,0 0 0,0 0 0,0 0 0,0 0 0,0 0 0,0-1 0,0 1 0,0-1 0,1 1 0,-1-1 0,1 0 0,-1 0 0,1 0 0,-1 0 0,1-1 0,0 1 0,-1-1 0,1 1 0,0-1 0,-1 0 0,1 0 0,0 0 0,-1-1 0,1 1 0,0 0 0,-1-1 0,1 0 0,4-1 0,1-1 0,-1-1 0,1 1 0,-1-1 0,0-1 0,0 1 0,0-1 0,-1 0 0,0-1 0,0 0 0,0 0 0,6-8 0,-8 8-36,0 0 0,0 0 0,0-1 1,-1 1-1,0-1 0,0 0 0,0 0 0,-1 0 0,-1 0 0,1 0 0,-1 0 0,0-1 0,0 1 0,-1 0 0,0-1 0,-1 1 0,1 0 1,-1-1-1,-1 1 0,1 0 0,-1 0 0,-1 0 0,1 0 0,-1 0 0,0 0 0,-1 1 0,0 0 0,0-1 0,0 1 0,-1 1 0,1-1 1,-1 1-1,-1-1 0,1 2 0,-1-1 0,0 0 0,-7-3 0,-13-6-6790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4:27:24.6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4:27:24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 24575,'0'-5'-454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4:27:24.6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4:28:04.1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34 118 24575,'-1'0'0,"0"1"0,-1-1 0,1 1 0,0-1 0,0 1 0,0 0 0,0-1 0,0 1 0,0 0 0,1 0 0,-1-1 0,0 1 0,0 0 0,0 0 0,1 0 0,-1 0 0,0 0 0,1 0 0,-1 2 0,-10 22 0,10-20 0,0-1 0,0 1 0,0 0 0,1 0 0,-1 0 0,1-1 0,0 1 0,1 0 0,-1 0 0,1-1 0,0 1 0,2 6 0,-2-9 0,-1-1 0,1 1 0,0 0 0,0 0 0,-1-1 0,1 1 0,1 0 0,-1-1 0,0 1 0,0-1 0,0 1 0,1-1 0,-1 0 0,1 1 0,-1-1 0,1 0 0,-1 0 0,1 0 0,0 0 0,0-1 0,-1 1 0,1 0 0,0-1 0,0 1 0,0-1 0,0 1 0,0-1 0,0 0 0,0 0 0,-1 0 0,1 0 0,0 0 0,0-1 0,2 1 0,1-2 0,0 0 0,0 0 0,0 0 0,0 0 0,-1-1 0,1 0 0,-1 0 0,1 0 0,-1 0 0,0-1 0,-1 1 0,1-1 0,6-8 0,-5 5 0,-1 0 0,1 0 0,-1 0 0,0-1 0,-1 1 0,0-1 0,0 0 0,2-11 0,-5 16 0,0 1 0,0-1 0,0 0 0,0 0 0,0 0 0,0 0 0,-1 0 0,1 0 0,-1 0 0,0 0 0,0 1 0,0-1 0,0 0 0,-1 1 0,1-1 0,-1 1 0,0-1 0,1 1 0,-1 0 0,0 0 0,0-1 0,0 1 0,-1 1 0,1-1 0,0 0 0,-1 1 0,1-1 0,-1 1 0,0-1 0,1 1 0,-1 0 0,0 0 0,-4 0 0,4 0 0,0 0 0,-1 0 0,1 0 0,-1 1 0,1-1 0,-1 1 0,1 0 0,-1 0 0,1 0 0,-1 1 0,1-1 0,-1 1 0,1 0 0,0 0 0,-1 0 0,1 0 0,0 1 0,0-1 0,-1 1 0,1 0 0,1 0 0,-1 0 0,0 0 0,0 1 0,1-1 0,-1 1 0,-3 4 0,4-3 0,0 1 0,0-1 0,0 0 0,0 1 0,1-1 0,0 1 0,-1-1 0,2 1 0,-1 0 0,1-1 0,-1 1 0,1 0 0,0-1 0,1 1 0,-1 0 0,1 0 0,0-1 0,0 1 0,1-1 0,-1 1 0,1-1 0,0 0 0,0 1 0,1-1 0,-1 0 0,5 5 0,-3-5 0,0 1 0,0-1 0,0 0 0,1 0 0,-1 0 0,1-1 0,0 0 0,0 0 0,0 0 0,1 0 0,-1-1 0,1 0 0,-1 0 0,1 0 0,0-1 0,0 0 0,0 0 0,0 0 0,-1-1 0,12 0 0,-14-1 0,0 1 0,1-1 0,-1 0 0,0 0 0,0 0 0,1 0 0,-1 0 0,0-1 0,0 0 0,0 1 0,-1-1 0,1 0 0,0 0 0,-1-1 0,1 1 0,-1 0 0,0-1 0,0 0 0,4-4 0,-4 2 0,1 0 0,-1 0 0,0 0 0,0 0 0,-1-1 0,1 1 0,-1 0 0,0-1 0,-1 1 0,1-1 0,-1-8 0,-1 9 0,1 0 0,-1 0 0,0 0 0,0 0 0,0 0 0,0 0 0,-1 1 0,0-1 0,0 1 0,-1-1 0,1 1 0,-6-7 0,6 9 0,0-1 0,0 1 0,-1 0 0,1 0 0,0 0 0,-1 1 0,0-1 0,1 1 0,-1-1 0,0 1 0,0 0 0,0 0 0,0 0 0,0 0 0,0 1 0,0-1 0,0 1 0,0 0 0,0-1 0,0 2 0,-5-1 0,5 1 0,1-1 0,-1 1 0,0 0 0,0 0 0,0 0 0,1 0 0,-1 1 0,0-1 0,1 1 0,-1-1 0,1 1 0,0 0 0,0 0 0,0 0 0,-3 4 0,2-2 0,-1 0 0,2 1 0,-1-1 0,0 1 0,1 0 0,0 0 0,0 0 0,-2 9 0,3-10 0,0 1 0,1-1 0,-1 1 0,1 0 0,0-1 0,0 1 0,1-1 0,-1 1 0,1 0 0,1 4 0,-1-7 0,0 1 0,0-1 0,0 1 0,0-1 0,1 0 0,-1 0 0,1 1 0,-1-1 0,1 0 0,0 0 0,0 0 0,0-1 0,0 1 0,0 0 0,0-1 0,0 1 0,5 1 0,-4-1 0,0-1 0,1 0 0,-1 0 0,0 0 0,1 0 0,-1-1 0,1 1 0,-1-1 0,1 0 0,-1 0 0,1 0 0,-1-1 0,1 1 0,-1-1 0,1 1 0,-1-1 0,0 0 0,1-1 0,-1 1 0,0-1 0,0 1 0,0-1 0,0 0 0,0 0 0,0 0 0,4-5 0,-4 4 0,-1 0 0,0 0 0,1-1 0,-1 1 0,0 0 0,0-1 0,-1 0 0,1 1 0,-1-1 0,0 0 0,0 0 0,0 0 0,0 0 0,-1 0 0,0 0 0,0 0 0,0 0 0,0 0 0,0 0 0,-1 0 0,0 1 0,1-1 0,-4-7 0,2 7 0,0-1 0,0 1 0,0-1 0,-1 1 0,1 0 0,-1 0 0,0 0 0,0 0 0,-1 1 0,1-1 0,-7-4 0,8 7 0,1 0 0,-1 0 0,1 0 0,-1 0 0,0 1 0,0-1 0,1 0 0,-1 1 0,0-1 0,0 1 0,0 0 0,0-1 0,0 1 0,1 0 0,-1 0 0,0 0 0,0 1 0,0-1 0,0 0 0,0 1 0,0-1 0,1 1 0,-1-1 0,0 1 0,0 0 0,1 0 0,-1 0 0,1 0 0,-1 0 0,1 0 0,-3 2 0,3-2 0,1 0 0,-1-1 0,0 1 0,1-1 0,-1 1 0,1 0 0,-1-1 0,1 1 0,-1 0 0,1 0 0,-1 0 0,1-1 0,0 1 0,-1 0 0,1 0 0,0 0 0,0 0 0,-1-1 0,1 1 0,0 0 0,0 0 0,0 0 0,0 0 0,0 0 0,1 0 0,-1 0 0,0-1 0,0 1 0,0 0 0,1 0 0,-1 0 0,1 0 0,-1-1 0,0 1 0,1 0 0,-1 0 0,1-1 0,0 1 0,-1 0 0,1-1 0,-1 1 0,1-1 0,0 1 0,0-1 0,0 1 0,4 3 0,0-1 0,0-1 0,0 1 0,0-1 0,0 0 0,7 2 0,-7-2 0,0-1 0,0 0 0,1 0 0,-1-1 0,0 0 0,1 0 0,-1 0 0,0 0 0,1-1 0,-1 0 0,0 0 0,6-2 0,-9 2 0,1 0 0,-1 0 0,1 0 0,-1-1 0,0 1 0,1-1 0,-1 1 0,0-1 0,0 0 0,0 0 0,0 0 0,0 0 0,-1 0 0,1 0 0,-1 0 0,1-1 0,-1 1 0,0 0 0,0-1 0,0 1 0,0-1 0,0 0 0,0 1 0,-1-1 0,1-4 0,-1 5 0,0-1 0,-1 0 0,1 1 0,0-1 0,-1 0 0,0 1 0,0-1 0,0 0 0,0 1 0,0-1 0,0 1 0,-1 0 0,1-1 0,-1 1 0,0 0 0,1 0 0,-1 0 0,0 0 0,0 0 0,0 0 0,-5-2 0,6 3 0,-1 0 0,0 0 0,1 0 0,-1 0 0,0 0 0,0 0 0,0 1 0,1-1 0,-1 1 0,0-1 0,0 1 0,0 0 0,0-1 0,0 1 0,0 0 0,0 1 0,0-1 0,0 0 0,0 0 0,0 1 0,1-1 0,-1 1 0,0 0 0,0-1 0,0 1 0,1 0 0,-1 0 0,0 0 0,1 0 0,-3 3 0,0 0 0,1 1 0,0 0 0,0 0 0,0-1 0,1 2 0,-1-1 0,1 0 0,1 0 0,-1 1 0,1-1 0,-1 7 0,1-8 0,0-1 0,1 1 0,0 0 0,-1-1 0,2 1 0,-1 0 0,0-1 0,1 1 0,-1 0 0,1-1 0,0 1 0,0-1 0,0 1 0,1-1 0,-1 0 0,1 1 0,4 4 0,-5-7 0,0 0 0,0 0 0,0 0 0,0 0 0,0 0 0,1-1 0,-1 1 0,0 0 0,0-1 0,1 1 0,-1-1 0,1 0 0,-1 1 0,0-1 0,1 0 0,-1 0 0,1 0 0,-1 0 0,0 0 0,1 0 0,-1 0 0,1 0 0,-1-1 0,0 1 0,1 0 0,-1-1 0,0 1 0,1-1 0,-1 0 0,0 1 0,1-1 0,-1 0 0,0 0 0,0 0 0,0 0 0,0 0 0,1-2 0,-1 3 0,0-1 0,0 0 0,0 0 0,0 0 0,-1 0 0,1-1 0,-1 1 0,1 0 0,0 0 0,-1 0 0,0-1 0,1 1 0,-1 0 0,0 0 0,0-1 0,1 1 0,-1 0 0,0 0 0,0-1 0,-1 1 0,1 0 0,0-1 0,0 1 0,-1 0 0,1 0 0,0-1 0,-1 1 0,1 0 0,-1 0 0,0 0 0,1 0 0,-1 0 0,0 0 0,0 0 0,0 0 0,1 0 0,-1 0 0,0 0 0,0 0 0,0 1 0,-1-1 0,0-1 0,-1 1 0,1 0 0,-1 0 0,1 0 0,-1 0 0,1 0 0,-1 1 0,0-1 0,1 1 0,-1 0 0,0 0 0,0 0 0,1 0 0,-1 0 0,0 0 0,1 1 0,-1-1 0,-3 2 0,5-1 0,0-1 0,-1 1 0,1-1 0,-1 1 0,1 0 0,-1 0 0,1 0 0,0 0 0,0 0 0,0 0 0,-1 0 0,1 0 0,0 0 0,0 0 0,0 1 0,1-1 0,-1 0 0,0 1 0,0-1 0,1 1 0,-1-1 0,1 1 0,-1-1 0,1 1 0,0-1 0,-1 1 0,1-1 0,0 1 0,0-1 0,1 4 0,-1-3 0,0 0 0,1 0 0,0-1 0,-1 1 0,1 0 0,0 0 0,0-1 0,0 1 0,0 0 0,0-1 0,1 1 0,-1-1 0,0 0 0,1 1 0,-1-1 0,1 0 0,-1 0 0,1 0 0,0 0 0,-1 0 0,1 0 0,0 0 0,0-1 0,0 1 0,0 0 0,-1-1 0,1 0 0,0 1 0,0-1 0,0 0 0,3 0 0,0 0 0,-1 0 0,0 0 0,1 0 0,-1-1 0,1 0 0,-1 1 0,0-1 0,0-1 0,0 1 0,1-1 0,-1 1 0,-1-1 0,6-4 0,-6 4 0,-1 0 0,1 0 0,-1-1 0,0 1 0,1-1 0,-1 0 0,-1 0 0,1 1 0,0-1 0,-1 0 0,1-1 0,-1 1 0,0 0 0,0 0 0,0-1 0,0 1 0,-1 0 0,0-1 0,1 1 0,-1 0 0,0-1 0,-1 1 0,1-1 0,-1 1 0,0-4 0,0 3 0,-1 0 0,1 0 0,-1 0 0,0 0 0,0 1 0,0-1 0,0 1 0,-1-1 0,1 1 0,-1 0 0,0 0 0,0 0 0,0 1 0,-1-1 0,1 1 0,0-1 0,-1 1 0,0 0 0,1 0 0,-5-1 0,3 1 0,0 1 0,0-1 0,1 1 0,-1 0 0,0 0 0,0 0 0,0 1 0,0 0 0,-1 0 0,1 0 0,0 1 0,0 0 0,0 0 0,1 0 0,-10 3 0,10-2 0,0 1 0,0-1 0,1 1 0,-1 0 0,1 0 0,-1 0 0,1 0 0,0 0 0,0 1 0,1-1 0,-1 1 0,1 0 0,0 0 0,0 0 0,0 0 0,0 0 0,-2 8 0,3-7 0,0-1 0,0 1 0,0 0 0,0-1 0,1 1 0,0 0 0,0 0 0,0-1 0,0 1 0,1 0 0,0 0 0,0-1 0,0 1 0,0-1 0,1 1 0,0-1 0,0 1 0,0-1 0,3 5 0,-2-6 0,0 0 0,0 1 0,0-1 0,0 0 0,0-1 0,1 1 0,-1-1 0,1 1 0,0-1 0,0 0 0,0 0 0,0-1 0,0 1 0,0-1 0,0 0 0,0 0 0,1 0 0,-1-1 0,0 1 0,1-1 0,6-1 0,-6 1 0,0-1 0,-1 0 0,1 0 0,-1-1 0,1 1 0,-1-1 0,0 0 0,0 0 0,0-1 0,0 1 0,0-1 0,0 0 0,-1 0 0,1 0 0,-1 0 0,0-1 0,0 1 0,0-1 0,0 0 0,-1 0 0,0 0 0,1 0 0,-1 0 0,-1-1 0,3-5 0,-3 7 0,0-1 0,0 1 0,-1 0 0,1 0 0,-1-1 0,1 1 0,-1 0 0,0-1 0,-1 1 0,1 0 0,0-1 0,-1 1 0,0 0 0,0 0 0,0 0 0,0-1 0,0 1 0,0 0 0,-1 0 0,0 1 0,0-1 0,1 0 0,-2 0 0,1 1 0,0-1 0,0 1 0,-1 0 0,1 0 0,-1 0 0,0 0 0,0 0 0,1 0 0,-1 1 0,0 0 0,-7-3 0,3 2 0,-1-1 0,0 2 0,0-1 0,0 1 0,0 0 0,0 0 0,0 1 0,0 0 0,-1 1 0,1 0 0,0 0 0,-10 3 0,14-3 0,0 1 0,0 0 0,0 0 0,0 0 0,0 0 0,0 1 0,1-1 0,-1 1 0,1 0 0,0 0 0,-1 0 0,1 0 0,1 1 0,-1-1 0,0 1 0,1 0 0,0 0 0,0 0 0,0 0 0,0 0 0,1 0 0,0 0 0,-2 9 0,0 3 0,1 0 0,0 0 0,2 0 0,-1 0 0,2 1 0,0-1 0,1 0 0,8 29 0,-9-42 0,0-1 0,0 1 0,0-1 0,0 1 0,0-1 0,0 1 0,1-1 0,-1 0 0,1 0 0,0 0 0,0 0 0,0 0 0,0 0 0,0 0 0,0-1 0,0 1 0,0-1 0,1 1 0,-1-1 0,1 0 0,-1 0 0,1 0 0,-1 0 0,1-1 0,0 1 0,-1-1 0,1 1 0,0-1 0,-1 0 0,1 0 0,0 0 0,-1-1 0,1 1 0,0 0 0,-1-1 0,1 0 0,4-1 0,1-1 0,-1-1 0,1 1 0,-1-1 0,0-1 0,0 1 0,0-1 0,-1 0 0,0-1 0,0 0 0,0 0 0,6-8 0,-8 8-36,0 0 0,0 0 0,0-1 1,-1 1-1,0-1 0,0 0 0,0 0 0,-1 0 0,-1 0 0,1 0 0,-1 0 0,0-1 0,0 1 0,-1 0 0,0-1 0,-1 1 0,1 0 1,-1-1-1,-1 1 0,1 0 0,-1 0 0,-1 0 0,1 0 0,-1 0 0,0 0 0,-1 1 0,0 0 0,0-1 0,0 1 0,-1 1 0,1-1 1,-1 1-1,-1-1 0,1 2 0,-1-1 0,0 0 0,-7-3 0,-13-6-6790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E9E0E-9458-4F74-866D-FA8C766DECC2}" type="datetimeFigureOut">
              <a:rPr lang="en-NZ" smtClean="0"/>
              <a:t>21/04/2024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83DEC-C28A-45A7-8BE9-20B21941FDE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95602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26425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1712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37832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23676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85824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92387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90941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65875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3678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27941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5441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95591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4846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98648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06452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53965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28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88923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29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5835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30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6785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31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56533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32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0086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33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20579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28882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34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0015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35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134507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36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47984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37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080382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38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716818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39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314998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40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806614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41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035121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42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324899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43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13275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59051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44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859964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45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553986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46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235873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47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78158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33036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61898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30804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80891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16583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46EC-21EE-4D2D-8DC6-A20119F18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261893-F6B2-4DEC-9E6C-878DE149F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1ABC8-5DC7-4C0E-911A-8EF1FDB2D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7F7E-3B02-4C20-9465-4D5978CC30D6}" type="datetime2">
              <a:rPr lang="en-NZ" smtClean="0"/>
              <a:t>Sunday, 21 April 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1B95A-B94B-47FC-B898-EA3EA139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EDC78-86E0-4046-AE70-1DF5A2A1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77576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5B13-2D98-4B46-A688-1E51F3463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D08B1-1619-4D54-BAE6-160035F63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89C2A-B1D0-4542-B76B-4373DA49C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04A1E-DA2A-4DD2-A189-CE0EC10C919A}" type="datetime2">
              <a:rPr lang="en-NZ" smtClean="0"/>
              <a:t>Sunday, 21 April 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AB3D6-6953-4ECF-8220-F20079977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1AF80-0BF7-484F-8BB3-96F9E16EE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57664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D6176F-0210-49FF-90A5-CA4B2CE6E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1951F-CEBE-432F-9EC9-F13F18AB0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113EC-73B6-45F6-8015-60B641051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16346-C0C6-4457-88CC-4639E02E4F29}" type="datetime2">
              <a:rPr lang="en-NZ" smtClean="0"/>
              <a:t>Sunday, 21 April 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AA99F-0128-4E9C-8697-EE83BB516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FAC07-B273-47F5-BAEF-6C4BA850D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36740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 Opening Slide">
    <p:bg>
      <p:bgPr>
        <a:solidFill>
          <a:srgbClr val="0046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903821" y="2289390"/>
            <a:ext cx="10703979" cy="836561"/>
          </a:xfrm>
          <a:prstGeom prst="rect">
            <a:avLst/>
          </a:prstGeom>
        </p:spPr>
        <p:txBody>
          <a:bodyPr vert="horz"/>
          <a:lstStyle>
            <a:lvl1pPr algn="l">
              <a:defRPr sz="4000" b="1" i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AU" dirty="0"/>
              <a:t>Headline (Verdana Bold)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903818" y="3135013"/>
            <a:ext cx="10703983" cy="105660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en-AU" dirty="0"/>
              <a:t>Subheading (Verdana Regular)</a:t>
            </a:r>
          </a:p>
        </p:txBody>
      </p:sp>
      <p:pic>
        <p:nvPicPr>
          <p:cNvPr id="26" name="Picture 25" descr="UOA-LR-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802" y="427038"/>
            <a:ext cx="4127999" cy="102341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99DC5-6A9A-4C1E-82DA-910F671CF30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D110DB4-01F8-4163-9561-DFD34DC18F02}" type="datetime2">
              <a:rPr lang="en-NZ" smtClean="0"/>
              <a:t>Sunday, 21 April 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9F14D-ED1E-4BF9-AC02-01631E27B1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EF10B-2A18-40B8-B3DF-6EFFC842F5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79278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8688-B960-4438-9551-8031775D7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0AB68-1185-4341-9679-6588524B5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150D0-8058-4BBE-9F26-E8434213F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748D-7B8E-4FEB-9489-359A4EEF89CC}" type="datetime2">
              <a:rPr lang="en-NZ" smtClean="0"/>
              <a:t>Sunday, 21 April 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728B5-CC35-49AF-800B-034716354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3C66-D69C-44C7-A9A8-93958336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1074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674E-F172-4E72-94CB-B51E22E2B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0B16F-4154-46E4-9277-62C3D4C6C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11549-6CFD-40EF-BFBB-E5B250586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BA00-AB5F-4449-B222-91F09D7EC3FB}" type="datetime2">
              <a:rPr lang="en-NZ" smtClean="0"/>
              <a:t>Sunday, 21 April 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04384-6A4F-4913-8689-3F7569892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44D7F-0537-4882-9410-F1A7D94E3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82376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8FC9-CDEB-4B49-9064-03CD8C873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A23-27FA-4616-9AC5-A789B71D1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2C30B-638A-4C52-8381-2BEB523D2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7F64E-FFAC-438C-A4F1-62D646094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8BCE-3945-4836-A9D8-E5573B15BC57}" type="datetime2">
              <a:rPr lang="en-NZ" smtClean="0"/>
              <a:t>Sunday, 21 April 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DD468-78C1-4A1B-A356-75D6C8FF9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9F585-02FD-4DFA-831A-15085621E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06939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4D31-5696-44DC-A239-8B6575D2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D6BD9-589C-4B95-A767-C759C6FEF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F3A81-F3E9-4031-8015-0FCD9BA5B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4AD384-5EDC-467C-A18A-CA37B527C1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D44E4-9464-4498-A1B0-AEA14FE574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0069AA-CC61-4A6C-97A7-D77F44BA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BAB8-BD63-480B-9439-C8D37C17E57B}" type="datetime2">
              <a:rPr lang="en-NZ" smtClean="0"/>
              <a:t>Sunday, 21 April 2024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971102-9BF3-41A9-A184-4D14EB28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6F7035-E526-4439-8ED0-6468B007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200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B149-6270-4FF1-80F0-D94A7304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A7B89-227F-4292-B9AD-0AEDAFA4D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21E7-F8F4-425B-8FA4-4A45AF00DD75}" type="datetime2">
              <a:rPr lang="en-NZ" smtClean="0"/>
              <a:t>Sunday, 21 April 2024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BB149-1437-4F42-8A7F-910BE0702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77CA8-4B7F-44E0-AFD7-BD2923D10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27006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4A6DCD-E4C5-4F03-8BB5-9572B928F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2055-6789-44AF-9572-608D26ABE885}" type="datetime2">
              <a:rPr lang="en-NZ" smtClean="0"/>
              <a:t>Sunday, 21 April 2024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0AFDD5-736C-45A8-8A46-B9A2E642D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1BB77-0980-40E8-8365-B1CDDF70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0750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3A9F-FAF8-4C1E-B585-76E1B616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F2891-7EFA-4858-A25A-E8ADA5BBA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F265-77B1-49EB-8336-2577E9BA1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E9831-C0CE-461A-BACE-F2D3E0160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D686-A517-436F-83A1-D73E4455A3DF}" type="datetime2">
              <a:rPr lang="en-NZ" smtClean="0"/>
              <a:t>Sunday, 21 April 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73D37-CFF0-43C9-9B63-C0A9F2F04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D98D6-BDB0-4191-8D2A-15F3D17B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38945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3FBA-5B21-44EC-9C11-0B54EB83F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68654-9F0E-464A-BB9A-77A421C6F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8A461-6186-44F7-8F04-3A9458920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54B61-8984-4906-B35B-65A9BF984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869F-9D41-4659-9AC2-C91B9B5D4DDA}" type="datetime2">
              <a:rPr lang="en-NZ" smtClean="0"/>
              <a:t>Sunday, 21 April 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BBA77B-6F40-4168-9C7D-66AAEF436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FB435-76DB-496C-AE12-2BE61DB8B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5444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432C73-A382-4235-B646-B11FD01C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EA3E9-378E-411F-B48E-AF6699AC0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1A96C-3B5B-4FF6-AC1A-3E4490746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9C8B9-B847-4F92-9BDB-BE8B60CEF1EC}" type="datetime2">
              <a:rPr lang="en-NZ" smtClean="0"/>
              <a:t>Sunday, 21 April 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CF8D5-4C14-4CAD-8EB3-C194670E5D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8F4B6-60FE-4ED7-A33C-8EC6E8DEA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CFAF3-43A7-46A6-B73E-854AB0313EC5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8522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reativecommons.org/licenses/by-sa/2.0/legalcode" TargetMode="External"/><Relationship Id="rId4" Type="http://schemas.openxmlformats.org/officeDocument/2006/relationships/hyperlink" Target="http://deeplearning.ai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jp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customXml" Target="../ink/ink8.xml"/><Relationship Id="rId3" Type="http://schemas.openxmlformats.org/officeDocument/2006/relationships/image" Target="../media/image2.png"/><Relationship Id="rId7" Type="http://schemas.openxmlformats.org/officeDocument/2006/relationships/customXml" Target="../ink/ink5.xml"/><Relationship Id="rId12" Type="http://schemas.openxmlformats.org/officeDocument/2006/relationships/image" Target="../media/image3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4.png"/><Relationship Id="rId4" Type="http://schemas.openxmlformats.org/officeDocument/2006/relationships/image" Target="../media/image21.jpg"/><Relationship Id="rId9" Type="http://schemas.openxmlformats.org/officeDocument/2006/relationships/customXml" Target="../ink/ink6.xml"/><Relationship Id="rId14" Type="http://schemas.openxmlformats.org/officeDocument/2006/relationships/image" Target="../media/image3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customXml" Target="../ink/ink9.xml"/><Relationship Id="rId4" Type="http://schemas.openxmlformats.org/officeDocument/2006/relationships/image" Target="../media/image2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5" Type="http://schemas.openxmlformats.org/officeDocument/2006/relationships/image" Target="../media/image7.png"/><Relationship Id="rId4" Type="http://schemas.openxmlformats.org/officeDocument/2006/relationships/customXml" Target="../ink/ink1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821" y="1756355"/>
            <a:ext cx="10703979" cy="2319150"/>
          </a:xfrm>
        </p:spPr>
        <p:txBody>
          <a:bodyPr>
            <a:normAutofit/>
          </a:bodyPr>
          <a:lstStyle/>
          <a:p>
            <a:r>
              <a:rPr lang="en-NZ" sz="3600" b="0" i="1" dirty="0">
                <a:solidFill>
                  <a:schemeClr val="bg1"/>
                </a:solidFill>
              </a:rPr>
              <a:t>Computer Vision 2</a:t>
            </a:r>
            <a:br>
              <a:rPr lang="en-NZ" sz="3600" b="0" i="1" dirty="0">
                <a:solidFill>
                  <a:schemeClr val="bg1"/>
                </a:solidFill>
              </a:rPr>
            </a:br>
            <a:br>
              <a:rPr lang="en-NZ" sz="3600" b="0" i="1" dirty="0">
                <a:solidFill>
                  <a:schemeClr val="bg1"/>
                </a:solidFill>
              </a:rPr>
            </a:br>
            <a:r>
              <a:rPr lang="en-NZ" sz="2400" b="0" i="1" dirty="0">
                <a:solidFill>
                  <a:schemeClr val="bg1"/>
                </a:solidFill>
              </a:rPr>
              <a:t>COMPSCI 760 </a:t>
            </a:r>
            <a:br>
              <a:rPr lang="en-NZ" sz="2400" b="0" i="1" dirty="0">
                <a:solidFill>
                  <a:schemeClr val="bg1"/>
                </a:solidFill>
              </a:rPr>
            </a:br>
            <a:r>
              <a:rPr lang="en-NZ" sz="2400" b="0" i="1" dirty="0">
                <a:solidFill>
                  <a:schemeClr val="bg1"/>
                </a:solidFill>
              </a:rPr>
              <a:t>2024 Semester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9B046-AC30-48A4-B300-9A7C0BBC43B2}"/>
              </a:ext>
            </a:extLst>
          </p:cNvPr>
          <p:cNvSpPr txBox="1"/>
          <p:nvPr/>
        </p:nvSpPr>
        <p:spPr>
          <a:xfrm>
            <a:off x="903821" y="4075505"/>
            <a:ext cx="609442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3200" b="0" i="1" dirty="0">
                <a:solidFill>
                  <a:schemeClr val="bg1"/>
                </a:solidFill>
              </a:rPr>
              <a:t>Olivier Graffeuille</a:t>
            </a:r>
            <a:br>
              <a:rPr lang="en-NZ" sz="3200" b="0" i="1" dirty="0">
                <a:solidFill>
                  <a:schemeClr val="bg1"/>
                </a:solidFill>
              </a:rPr>
            </a:br>
            <a:r>
              <a:rPr lang="en-NZ" sz="2000" b="0" dirty="0">
                <a:solidFill>
                  <a:schemeClr val="bg1"/>
                </a:solidFill>
              </a:rPr>
              <a:t>ogra439@aucklanduni.ac.nz</a:t>
            </a:r>
            <a:endParaRPr lang="en-NZ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7FFA1-D7D5-15B1-CFF2-00504D3943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1</a:t>
            </a:fld>
            <a:endParaRPr lang="en-NZ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8353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endParaRPr lang="en-NZ" sz="2800" b="0" dirty="0">
              <a:solidFill>
                <a:schemeClr val="bg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Acknowledgement/Disclaimer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10</a:t>
            </a:fld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0B86F-E730-FE5A-3718-53F013C00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9668934" cy="4406391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fr-FR" sz="2400" dirty="0">
                <a:solidFill>
                  <a:schemeClr val="tx1"/>
                </a:solidFill>
                <a:latin typeface="+mj-lt"/>
              </a:rPr>
              <a:t>The </a:t>
            </a:r>
            <a:r>
              <a:rPr lang="fr-FR" sz="2400" dirty="0" err="1">
                <a:solidFill>
                  <a:schemeClr val="tx1"/>
                </a:solidFill>
                <a:latin typeface="+mj-lt"/>
              </a:rPr>
              <a:t>following</a:t>
            </a:r>
            <a:r>
              <a:rPr lang="fr-FR" sz="2400" dirty="0">
                <a:solidFill>
                  <a:schemeClr val="tx1"/>
                </a:solidFill>
                <a:latin typeface="+mj-lt"/>
              </a:rPr>
              <a:t> slides are </a:t>
            </a:r>
            <a:r>
              <a:rPr lang="fr-FR" sz="2400" dirty="0" err="1">
                <a:solidFill>
                  <a:schemeClr val="tx1"/>
                </a:solidFill>
                <a:latin typeface="+mj-lt"/>
              </a:rPr>
              <a:t>taken</a:t>
            </a:r>
            <a:r>
              <a:rPr lang="fr-FR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2400" dirty="0" err="1">
                <a:solidFill>
                  <a:schemeClr val="tx1"/>
                </a:solidFill>
                <a:latin typeface="+mj-lt"/>
              </a:rPr>
              <a:t>from</a:t>
            </a:r>
            <a:r>
              <a:rPr lang="fr-FR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2400" dirty="0" err="1">
                <a:solidFill>
                  <a:schemeClr val="tx1"/>
                </a:solidFill>
                <a:latin typeface="+mj-lt"/>
              </a:rPr>
              <a:t>Andrew’s</a:t>
            </a:r>
            <a:r>
              <a:rPr lang="fr-FR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2400" dirty="0" err="1">
                <a:solidFill>
                  <a:schemeClr val="tx1"/>
                </a:solidFill>
                <a:latin typeface="+mj-lt"/>
              </a:rPr>
              <a:t>Ng</a:t>
            </a:r>
            <a:r>
              <a:rPr lang="fr-FR" sz="2400" dirty="0">
                <a:solidFill>
                  <a:schemeClr val="tx1"/>
                </a:solidFill>
                <a:latin typeface="+mj-lt"/>
              </a:rPr>
              <a:t> Coursera </a:t>
            </a:r>
            <a:r>
              <a:rPr lang="fr-FR" sz="2400" dirty="0" err="1">
                <a:solidFill>
                  <a:schemeClr val="tx1"/>
                </a:solidFill>
                <a:latin typeface="+mj-lt"/>
              </a:rPr>
              <a:t>Convolutional</a:t>
            </a:r>
            <a:r>
              <a:rPr lang="fr-FR" sz="2400" dirty="0">
                <a:solidFill>
                  <a:schemeClr val="tx1"/>
                </a:solidFill>
                <a:latin typeface="+mj-lt"/>
              </a:rPr>
              <a:t> Neural Networks lectures, </a:t>
            </a:r>
            <a:r>
              <a:rPr lang="en-NZ" sz="2400" dirty="0">
                <a:solidFill>
                  <a:schemeClr val="tx1"/>
                </a:solidFill>
                <a:latin typeface="+mj-lt"/>
              </a:rPr>
              <a:t>part of the Deep Learning Specialization.</a:t>
            </a:r>
          </a:p>
          <a:p>
            <a:pPr algn="just"/>
            <a:r>
              <a:rPr lang="en-NZ" sz="2400" dirty="0">
                <a:solidFill>
                  <a:schemeClr val="tx1"/>
                </a:solidFill>
                <a:latin typeface="+mj-lt"/>
              </a:rPr>
              <a:t>The source of the slides comes from </a:t>
            </a:r>
            <a:r>
              <a:rPr lang="en-NZ" sz="2400" u="sng" dirty="0">
                <a:solidFill>
                  <a:schemeClr val="tx1"/>
                </a:solidFill>
                <a:uFill>
                  <a:solidFill>
                    <a:srgbClr val="0000FF"/>
                  </a:solidFill>
                </a:uFill>
                <a:latin typeface="+mj-lt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DeepLearning.AI</a:t>
            </a:r>
            <a:endParaRPr lang="en-NZ" sz="2400" u="sng" dirty="0">
              <a:solidFill>
                <a:schemeClr val="tx1"/>
              </a:solidFill>
              <a:uFill>
                <a:solidFill>
                  <a:srgbClr val="0000FF"/>
                </a:solidFill>
              </a:uFill>
              <a:latin typeface="+mj-lt"/>
              <a:cs typeface="Calibri"/>
            </a:endParaRPr>
          </a:p>
          <a:p>
            <a:pPr algn="just"/>
            <a:endParaRPr lang="en-NZ" sz="2400" u="sng" dirty="0">
              <a:solidFill>
                <a:schemeClr val="tx1"/>
              </a:solidFill>
              <a:uFill>
                <a:solidFill>
                  <a:srgbClr val="0000FF"/>
                </a:solidFill>
              </a:uFill>
              <a:latin typeface="Calibri"/>
              <a:cs typeface="Calibri"/>
            </a:endParaRPr>
          </a:p>
          <a:p>
            <a:pPr marL="12700" algn="just">
              <a:spcBef>
                <a:spcPts val="100"/>
              </a:spcBef>
            </a:pPr>
            <a:r>
              <a:rPr lang="en-NZ" sz="2400" b="1" dirty="0">
                <a:solidFill>
                  <a:schemeClr val="tx1"/>
                </a:solidFill>
                <a:latin typeface="Calibri"/>
                <a:cs typeface="Calibri"/>
              </a:rPr>
              <a:t>Copyright notice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:</a:t>
            </a:r>
          </a:p>
          <a:p>
            <a:pPr marL="12700" algn="just">
              <a:spcBef>
                <a:spcPts val="100"/>
              </a:spcBef>
            </a:pP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These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slides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are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distributed under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Creative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Commons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spc="-11" dirty="0">
                <a:solidFill>
                  <a:schemeClr val="tx1"/>
                </a:solidFill>
                <a:latin typeface="Calibri"/>
                <a:cs typeface="Calibri"/>
              </a:rPr>
              <a:t>License.</a:t>
            </a:r>
            <a:endParaRPr lang="en-NZ" sz="2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0" marR="5080" algn="just">
              <a:lnSpc>
                <a:spcPct val="99400"/>
              </a:lnSpc>
            </a:pPr>
            <a:r>
              <a:rPr lang="en-NZ" sz="2400" u="sng" dirty="0">
                <a:solidFill>
                  <a:schemeClr val="tx1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DeepLearning.AI</a:t>
            </a:r>
            <a:r>
              <a:rPr lang="en-NZ" sz="2400" spc="-1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makes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these</a:t>
            </a:r>
            <a:r>
              <a:rPr lang="en-NZ" sz="24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slides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available for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educational purposes.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You may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not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use</a:t>
            </a:r>
            <a:r>
              <a:rPr lang="en-NZ" sz="24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or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spc="-11" dirty="0">
                <a:solidFill>
                  <a:schemeClr val="tx1"/>
                </a:solidFill>
                <a:latin typeface="Calibri"/>
                <a:cs typeface="Calibri"/>
              </a:rPr>
              <a:t>distribute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these slides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for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commercial purposes.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You</a:t>
            </a:r>
            <a:r>
              <a:rPr lang="en-NZ" sz="2400" spc="1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may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make</a:t>
            </a:r>
            <a:r>
              <a:rPr lang="en-NZ" sz="24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copies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of these slides and</a:t>
            </a:r>
            <a:r>
              <a:rPr lang="en-NZ" sz="24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use or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distribute</a:t>
            </a:r>
            <a:r>
              <a:rPr lang="en-NZ" sz="24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them </a:t>
            </a:r>
            <a:r>
              <a:rPr lang="en-NZ" sz="2400" spc="-25" dirty="0">
                <a:solidFill>
                  <a:schemeClr val="tx1"/>
                </a:solidFill>
                <a:latin typeface="Calibri"/>
                <a:cs typeface="Calibri"/>
              </a:rPr>
              <a:t>for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educational</a:t>
            </a:r>
            <a:r>
              <a:rPr lang="en-NZ" sz="24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purposes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as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long as you</a:t>
            </a:r>
            <a:r>
              <a:rPr lang="en-NZ" sz="24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cite </a:t>
            </a:r>
            <a:r>
              <a:rPr lang="en-NZ" sz="2400" u="sng" dirty="0">
                <a:solidFill>
                  <a:schemeClr val="tx1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DeepLearning.AI</a:t>
            </a:r>
            <a:r>
              <a:rPr lang="en-NZ" sz="2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as the</a:t>
            </a:r>
            <a:r>
              <a:rPr lang="en-NZ" sz="24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source of the</a:t>
            </a:r>
            <a:r>
              <a:rPr lang="en-NZ" sz="2400" spc="1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spc="-11" dirty="0">
                <a:solidFill>
                  <a:schemeClr val="tx1"/>
                </a:solidFill>
                <a:latin typeface="Calibri"/>
                <a:cs typeface="Calibri"/>
              </a:rPr>
              <a:t>slides.</a:t>
            </a:r>
            <a:endParaRPr lang="en-NZ" sz="2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0" algn="just"/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For</a:t>
            </a:r>
            <a:r>
              <a:rPr lang="en-NZ" sz="240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lang="en-NZ" sz="2400" spc="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rest</a:t>
            </a:r>
            <a:r>
              <a:rPr lang="en-NZ" sz="240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lang="en-NZ" sz="2400" spc="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lang="en-NZ" sz="2400" spc="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details</a:t>
            </a:r>
            <a:r>
              <a:rPr lang="en-NZ" sz="240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lang="en-NZ" sz="2400" spc="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lang="en-NZ" sz="2400" spc="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license,</a:t>
            </a:r>
            <a:r>
              <a:rPr lang="en-NZ" sz="2400" spc="3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NZ" sz="2400" dirty="0">
                <a:solidFill>
                  <a:schemeClr val="tx1"/>
                </a:solidFill>
                <a:latin typeface="Calibri"/>
                <a:cs typeface="Calibri"/>
              </a:rPr>
              <a:t>see:</a:t>
            </a:r>
          </a:p>
          <a:p>
            <a:pPr marL="12700" algn="just"/>
            <a:r>
              <a:rPr lang="en-NZ" sz="2400" u="sng" spc="-11" dirty="0">
                <a:solidFill>
                  <a:schemeClr val="tx1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https://creativecommons.org/licenses/by-sa/2.0/legalcode</a:t>
            </a:r>
            <a:endParaRPr lang="en-NZ" sz="2400" dirty="0">
              <a:solidFill>
                <a:schemeClr val="tx1"/>
              </a:solidFill>
              <a:latin typeface="Calibri"/>
              <a:cs typeface="Calibri"/>
            </a:endParaRPr>
          </a:p>
          <a:p>
            <a:endParaRPr lang="en-N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55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Computer Vision Tasks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endParaRPr lang="en-NZ" b="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11</a:t>
            </a:fld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0B86F-E730-FE5A-3718-53F013C00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9668934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5641233-ABD3-54EF-EED1-8BCC3492C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16" y="1550101"/>
            <a:ext cx="10242459" cy="440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74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Computer Vision Tasks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endParaRPr lang="en-NZ" b="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5E7DEB-CBCB-C062-B52C-1FEB9EF4F2BB}"/>
              </a:ext>
            </a:extLst>
          </p:cNvPr>
          <p:cNvSpPr txBox="1">
            <a:spLocks/>
          </p:cNvSpPr>
          <p:nvPr/>
        </p:nvSpPr>
        <p:spPr>
          <a:xfrm>
            <a:off x="903817" y="1158798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Classification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B997CB6-D3E4-8803-7975-4E548A4FF639}"/>
              </a:ext>
            </a:extLst>
          </p:cNvPr>
          <p:cNvSpPr txBox="1"/>
          <p:nvPr/>
        </p:nvSpPr>
        <p:spPr>
          <a:xfrm>
            <a:off x="678452" y="2037717"/>
            <a:ext cx="282321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entury Schoolbook"/>
                <a:cs typeface="Century Schoolbook"/>
              </a:rPr>
              <a:t>Image</a:t>
            </a:r>
            <a:r>
              <a:rPr sz="2400" spc="-15" dirty="0">
                <a:latin typeface="Century Schoolbook"/>
                <a:cs typeface="Century Schoolbook"/>
              </a:rPr>
              <a:t> </a:t>
            </a:r>
            <a:r>
              <a:rPr sz="2400" spc="-11" dirty="0">
                <a:latin typeface="Century Schoolbook"/>
                <a:cs typeface="Century Schoolbook"/>
              </a:rPr>
              <a:t>classification</a:t>
            </a:r>
            <a:endParaRPr sz="2400" dirty="0">
              <a:latin typeface="Century Schoolbook"/>
              <a:cs typeface="Century Schoolbook"/>
            </a:endParaRPr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EC850F69-56A3-9B44-8CB2-4A825EF003F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2642" y="2803654"/>
            <a:ext cx="2458759" cy="24592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D3809C-C3E8-44E0-F7CC-CB34BE523243}"/>
              </a:ext>
            </a:extLst>
          </p:cNvPr>
          <p:cNvSpPr txBox="1"/>
          <p:nvPr/>
        </p:nvSpPr>
        <p:spPr>
          <a:xfrm>
            <a:off x="1594758" y="544914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« Car »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90176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Computer Vision Tasks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endParaRPr lang="en-NZ" b="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5E7DEB-CBCB-C062-B52C-1FEB9EF4F2BB}"/>
              </a:ext>
            </a:extLst>
          </p:cNvPr>
          <p:cNvSpPr txBox="1">
            <a:spLocks/>
          </p:cNvSpPr>
          <p:nvPr/>
        </p:nvSpPr>
        <p:spPr>
          <a:xfrm>
            <a:off x="903817" y="1158798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Classification</a:t>
            </a:r>
          </a:p>
        </p:txBody>
      </p:sp>
      <p:grpSp>
        <p:nvGrpSpPr>
          <p:cNvPr id="3" name="object 4"/>
          <p:cNvGrpSpPr/>
          <p:nvPr/>
        </p:nvGrpSpPr>
        <p:grpSpPr>
          <a:xfrm>
            <a:off x="3084471" y="2516386"/>
            <a:ext cx="1468755" cy="1447165"/>
            <a:chOff x="2826181" y="1344434"/>
            <a:chExt cx="1468755" cy="1447165"/>
          </a:xfrm>
        </p:grpSpPr>
        <p:sp>
          <p:nvSpPr>
            <p:cNvPr id="6" name="object 5"/>
            <p:cNvSpPr/>
            <p:nvPr/>
          </p:nvSpPr>
          <p:spPr>
            <a:xfrm>
              <a:off x="2832531" y="1825000"/>
              <a:ext cx="981710" cy="960755"/>
            </a:xfrm>
            <a:custGeom>
              <a:avLst/>
              <a:gdLst/>
              <a:ahLst/>
              <a:cxnLst/>
              <a:rect l="l" t="t" r="r" b="b"/>
              <a:pathLst>
                <a:path w="981710" h="960755">
                  <a:moveTo>
                    <a:pt x="981467" y="0"/>
                  </a:moveTo>
                  <a:lnTo>
                    <a:pt x="0" y="0"/>
                  </a:lnTo>
                  <a:lnTo>
                    <a:pt x="0" y="960236"/>
                  </a:lnTo>
                  <a:lnTo>
                    <a:pt x="981467" y="960236"/>
                  </a:lnTo>
                  <a:lnTo>
                    <a:pt x="9814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/>
            <p:cNvSpPr/>
            <p:nvPr/>
          </p:nvSpPr>
          <p:spPr>
            <a:xfrm>
              <a:off x="3814000" y="1350784"/>
              <a:ext cx="474345" cy="1434465"/>
            </a:xfrm>
            <a:custGeom>
              <a:avLst/>
              <a:gdLst/>
              <a:ahLst/>
              <a:cxnLst/>
              <a:rect l="l" t="t" r="r" b="b"/>
              <a:pathLst>
                <a:path w="474345" h="1434464">
                  <a:moveTo>
                    <a:pt x="474217" y="0"/>
                  </a:moveTo>
                  <a:lnTo>
                    <a:pt x="0" y="474218"/>
                  </a:lnTo>
                  <a:lnTo>
                    <a:pt x="0" y="1434452"/>
                  </a:lnTo>
                  <a:lnTo>
                    <a:pt x="474217" y="960247"/>
                  </a:lnTo>
                  <a:lnTo>
                    <a:pt x="474217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/>
            <p:cNvSpPr/>
            <p:nvPr/>
          </p:nvSpPr>
          <p:spPr>
            <a:xfrm>
              <a:off x="2832531" y="1350784"/>
              <a:ext cx="1456055" cy="474345"/>
            </a:xfrm>
            <a:custGeom>
              <a:avLst/>
              <a:gdLst/>
              <a:ahLst/>
              <a:cxnLst/>
              <a:rect l="l" t="t" r="r" b="b"/>
              <a:pathLst>
                <a:path w="1456054" h="474344">
                  <a:moveTo>
                    <a:pt x="1455686" y="0"/>
                  </a:moveTo>
                  <a:lnTo>
                    <a:pt x="474218" y="0"/>
                  </a:lnTo>
                  <a:lnTo>
                    <a:pt x="0" y="474218"/>
                  </a:lnTo>
                  <a:lnTo>
                    <a:pt x="981468" y="474218"/>
                  </a:lnTo>
                  <a:lnTo>
                    <a:pt x="1455686" y="0"/>
                  </a:lnTo>
                  <a:close/>
                </a:path>
              </a:pathLst>
            </a:custGeom>
            <a:solidFill>
              <a:srgbClr val="698E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8"/>
            <p:cNvSpPr/>
            <p:nvPr/>
          </p:nvSpPr>
          <p:spPr>
            <a:xfrm>
              <a:off x="2832531" y="1350784"/>
              <a:ext cx="1456055" cy="1434465"/>
            </a:xfrm>
            <a:custGeom>
              <a:avLst/>
              <a:gdLst/>
              <a:ahLst/>
              <a:cxnLst/>
              <a:rect l="l" t="t" r="r" b="b"/>
              <a:pathLst>
                <a:path w="1456054" h="1434464">
                  <a:moveTo>
                    <a:pt x="0" y="474217"/>
                  </a:moveTo>
                  <a:lnTo>
                    <a:pt x="474216" y="0"/>
                  </a:lnTo>
                  <a:lnTo>
                    <a:pt x="1455680" y="0"/>
                  </a:lnTo>
                  <a:lnTo>
                    <a:pt x="1455680" y="960238"/>
                  </a:lnTo>
                  <a:lnTo>
                    <a:pt x="981468" y="1434450"/>
                  </a:lnTo>
                  <a:lnTo>
                    <a:pt x="0" y="1434450"/>
                  </a:lnTo>
                  <a:lnTo>
                    <a:pt x="0" y="474217"/>
                  </a:lnTo>
                  <a:close/>
                </a:path>
                <a:path w="1456054" h="1434464">
                  <a:moveTo>
                    <a:pt x="0" y="474217"/>
                  </a:moveTo>
                  <a:lnTo>
                    <a:pt x="981468" y="474217"/>
                  </a:lnTo>
                  <a:lnTo>
                    <a:pt x="1455680" y="0"/>
                  </a:lnTo>
                </a:path>
                <a:path w="1456054" h="1434464">
                  <a:moveTo>
                    <a:pt x="981468" y="474217"/>
                  </a:moveTo>
                  <a:lnTo>
                    <a:pt x="981468" y="1434450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9"/>
          <p:cNvSpPr txBox="1"/>
          <p:nvPr/>
        </p:nvSpPr>
        <p:spPr>
          <a:xfrm>
            <a:off x="2863441" y="4082615"/>
            <a:ext cx="14579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10 ×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10 ×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lang="en-NZ" sz="2000" spc="-25" dirty="0">
                <a:latin typeface="Cambria Math"/>
                <a:cs typeface="Cambria Math"/>
              </a:rPr>
              <a:t>16</a:t>
            </a:r>
            <a:endParaRPr sz="2000" dirty="0">
              <a:latin typeface="Cambria Math"/>
              <a:cs typeface="Cambria Math"/>
            </a:endParaRPr>
          </a:p>
        </p:txBody>
      </p:sp>
      <p:grpSp>
        <p:nvGrpSpPr>
          <p:cNvPr id="15" name="object 10"/>
          <p:cNvGrpSpPr/>
          <p:nvPr/>
        </p:nvGrpSpPr>
        <p:grpSpPr>
          <a:xfrm>
            <a:off x="5612217" y="2674043"/>
            <a:ext cx="1295400" cy="1289685"/>
            <a:chOff x="5353926" y="1502092"/>
            <a:chExt cx="1295400" cy="1289685"/>
          </a:xfrm>
        </p:grpSpPr>
        <p:sp>
          <p:nvSpPr>
            <p:cNvPr id="16" name="object 11"/>
            <p:cNvSpPr/>
            <p:nvPr/>
          </p:nvSpPr>
          <p:spPr>
            <a:xfrm>
              <a:off x="5360276" y="2005482"/>
              <a:ext cx="785495" cy="779780"/>
            </a:xfrm>
            <a:custGeom>
              <a:avLst/>
              <a:gdLst/>
              <a:ahLst/>
              <a:cxnLst/>
              <a:rect l="l" t="t" r="r" b="b"/>
              <a:pathLst>
                <a:path w="785495" h="779780">
                  <a:moveTo>
                    <a:pt x="785219" y="0"/>
                  </a:moveTo>
                  <a:lnTo>
                    <a:pt x="0" y="0"/>
                  </a:lnTo>
                  <a:lnTo>
                    <a:pt x="0" y="779754"/>
                  </a:lnTo>
                  <a:lnTo>
                    <a:pt x="785219" y="779754"/>
                  </a:lnTo>
                  <a:lnTo>
                    <a:pt x="7852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2"/>
            <p:cNvSpPr/>
            <p:nvPr/>
          </p:nvSpPr>
          <p:spPr>
            <a:xfrm>
              <a:off x="6145491" y="1508442"/>
              <a:ext cx="497205" cy="1276985"/>
            </a:xfrm>
            <a:custGeom>
              <a:avLst/>
              <a:gdLst/>
              <a:ahLst/>
              <a:cxnLst/>
              <a:rect l="l" t="t" r="r" b="b"/>
              <a:pathLst>
                <a:path w="497204" h="1276985">
                  <a:moveTo>
                    <a:pt x="497052" y="0"/>
                  </a:moveTo>
                  <a:lnTo>
                    <a:pt x="0" y="497039"/>
                  </a:lnTo>
                  <a:lnTo>
                    <a:pt x="0" y="1276794"/>
                  </a:lnTo>
                  <a:lnTo>
                    <a:pt x="497052" y="779754"/>
                  </a:lnTo>
                  <a:lnTo>
                    <a:pt x="497052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/>
            <p:cNvSpPr/>
            <p:nvPr/>
          </p:nvSpPr>
          <p:spPr>
            <a:xfrm>
              <a:off x="5360276" y="1508442"/>
              <a:ext cx="1282700" cy="497205"/>
            </a:xfrm>
            <a:custGeom>
              <a:avLst/>
              <a:gdLst/>
              <a:ahLst/>
              <a:cxnLst/>
              <a:rect l="l" t="t" r="r" b="b"/>
              <a:pathLst>
                <a:path w="1282700" h="497205">
                  <a:moveTo>
                    <a:pt x="1282268" y="0"/>
                  </a:moveTo>
                  <a:lnTo>
                    <a:pt x="497039" y="0"/>
                  </a:lnTo>
                  <a:lnTo>
                    <a:pt x="0" y="497039"/>
                  </a:lnTo>
                  <a:lnTo>
                    <a:pt x="785215" y="497039"/>
                  </a:lnTo>
                  <a:lnTo>
                    <a:pt x="1282268" y="0"/>
                  </a:lnTo>
                  <a:close/>
                </a:path>
              </a:pathLst>
            </a:custGeom>
            <a:solidFill>
              <a:srgbClr val="698E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/>
            <p:cNvSpPr/>
            <p:nvPr/>
          </p:nvSpPr>
          <p:spPr>
            <a:xfrm>
              <a:off x="5360276" y="1508442"/>
              <a:ext cx="1282700" cy="1276985"/>
            </a:xfrm>
            <a:custGeom>
              <a:avLst/>
              <a:gdLst/>
              <a:ahLst/>
              <a:cxnLst/>
              <a:rect l="l" t="t" r="r" b="b"/>
              <a:pathLst>
                <a:path w="1282700" h="1276985">
                  <a:moveTo>
                    <a:pt x="0" y="497045"/>
                  </a:moveTo>
                  <a:lnTo>
                    <a:pt x="497044" y="0"/>
                  </a:lnTo>
                  <a:lnTo>
                    <a:pt x="1282260" y="0"/>
                  </a:lnTo>
                  <a:lnTo>
                    <a:pt x="1282260" y="779754"/>
                  </a:lnTo>
                  <a:lnTo>
                    <a:pt x="785220" y="1276800"/>
                  </a:lnTo>
                  <a:lnTo>
                    <a:pt x="0" y="1276800"/>
                  </a:lnTo>
                  <a:lnTo>
                    <a:pt x="0" y="497045"/>
                  </a:lnTo>
                  <a:close/>
                </a:path>
                <a:path w="1282700" h="1276985">
                  <a:moveTo>
                    <a:pt x="0" y="497045"/>
                  </a:moveTo>
                  <a:lnTo>
                    <a:pt x="785220" y="497045"/>
                  </a:lnTo>
                  <a:lnTo>
                    <a:pt x="1282260" y="0"/>
                  </a:lnTo>
                </a:path>
                <a:path w="1282700" h="1276985">
                  <a:moveTo>
                    <a:pt x="785220" y="497045"/>
                  </a:moveTo>
                  <a:lnTo>
                    <a:pt x="785220" y="1276800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5"/>
          <p:cNvSpPr txBox="1"/>
          <p:nvPr/>
        </p:nvSpPr>
        <p:spPr>
          <a:xfrm>
            <a:off x="5671882" y="4082615"/>
            <a:ext cx="117538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5 ×</a:t>
            </a:r>
            <a:r>
              <a:rPr sz="2000" spc="-11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5 ×</a:t>
            </a:r>
            <a:r>
              <a:rPr sz="2000" spc="-11" dirty="0">
                <a:latin typeface="Cambria Math"/>
                <a:cs typeface="Cambria Math"/>
              </a:rPr>
              <a:t> </a:t>
            </a:r>
            <a:r>
              <a:rPr lang="en-NZ" sz="2000" spc="-25" dirty="0">
                <a:latin typeface="Cambria Math"/>
                <a:cs typeface="Cambria Math"/>
              </a:rPr>
              <a:t>1</a:t>
            </a:r>
            <a:r>
              <a:rPr sz="2000" spc="-25" dirty="0">
                <a:latin typeface="Cambria Math"/>
                <a:cs typeface="Cambria Math"/>
              </a:rPr>
              <a:t>6</a:t>
            </a:r>
            <a:endParaRPr sz="2000" dirty="0">
              <a:latin typeface="Cambria Math"/>
              <a:cs typeface="Cambria Math"/>
            </a:endParaRPr>
          </a:p>
        </p:txBody>
      </p:sp>
      <p:grpSp>
        <p:nvGrpSpPr>
          <p:cNvPr id="22" name="object 16"/>
          <p:cNvGrpSpPr/>
          <p:nvPr/>
        </p:nvGrpSpPr>
        <p:grpSpPr>
          <a:xfrm>
            <a:off x="535719" y="2516386"/>
            <a:ext cx="1505585" cy="1447165"/>
            <a:chOff x="277428" y="1344434"/>
            <a:chExt cx="1505585" cy="1447165"/>
          </a:xfrm>
        </p:grpSpPr>
        <p:sp>
          <p:nvSpPr>
            <p:cNvPr id="23" name="object 17"/>
            <p:cNvSpPr/>
            <p:nvPr/>
          </p:nvSpPr>
          <p:spPr>
            <a:xfrm>
              <a:off x="283778" y="1404594"/>
              <a:ext cx="1438910" cy="1381125"/>
            </a:xfrm>
            <a:custGeom>
              <a:avLst/>
              <a:gdLst/>
              <a:ahLst/>
              <a:cxnLst/>
              <a:rect l="l" t="t" r="r" b="b"/>
              <a:pathLst>
                <a:path w="1438910" h="1381125">
                  <a:moveTo>
                    <a:pt x="1438668" y="0"/>
                  </a:moveTo>
                  <a:lnTo>
                    <a:pt x="0" y="0"/>
                  </a:lnTo>
                  <a:lnTo>
                    <a:pt x="0" y="1380642"/>
                  </a:lnTo>
                  <a:lnTo>
                    <a:pt x="1438668" y="1380642"/>
                  </a:lnTo>
                  <a:lnTo>
                    <a:pt x="143866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/>
            <p:cNvSpPr/>
            <p:nvPr/>
          </p:nvSpPr>
          <p:spPr>
            <a:xfrm>
              <a:off x="1722437" y="1404594"/>
              <a:ext cx="53975" cy="1381125"/>
            </a:xfrm>
            <a:custGeom>
              <a:avLst/>
              <a:gdLst/>
              <a:ahLst/>
              <a:cxnLst/>
              <a:rect l="l" t="t" r="r" b="b"/>
              <a:pathLst>
                <a:path w="53975" h="1381125">
                  <a:moveTo>
                    <a:pt x="0" y="1380642"/>
                  </a:moveTo>
                  <a:lnTo>
                    <a:pt x="53809" y="1380642"/>
                  </a:lnTo>
                  <a:lnTo>
                    <a:pt x="53809" y="0"/>
                  </a:lnTo>
                  <a:lnTo>
                    <a:pt x="0" y="0"/>
                  </a:lnTo>
                  <a:lnTo>
                    <a:pt x="0" y="1380642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/>
            <p:cNvSpPr/>
            <p:nvPr/>
          </p:nvSpPr>
          <p:spPr>
            <a:xfrm>
              <a:off x="283778" y="1350784"/>
              <a:ext cx="1492885" cy="53975"/>
            </a:xfrm>
            <a:custGeom>
              <a:avLst/>
              <a:gdLst/>
              <a:ahLst/>
              <a:cxnLst/>
              <a:rect l="l" t="t" r="r" b="b"/>
              <a:pathLst>
                <a:path w="1492885" h="53975">
                  <a:moveTo>
                    <a:pt x="1492468" y="0"/>
                  </a:moveTo>
                  <a:lnTo>
                    <a:pt x="53806" y="0"/>
                  </a:lnTo>
                  <a:lnTo>
                    <a:pt x="0" y="53809"/>
                  </a:lnTo>
                  <a:lnTo>
                    <a:pt x="1438658" y="53809"/>
                  </a:lnTo>
                  <a:lnTo>
                    <a:pt x="1492468" y="0"/>
                  </a:lnTo>
                  <a:close/>
                </a:path>
              </a:pathLst>
            </a:custGeom>
            <a:solidFill>
              <a:srgbClr val="698E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0"/>
            <p:cNvSpPr/>
            <p:nvPr/>
          </p:nvSpPr>
          <p:spPr>
            <a:xfrm>
              <a:off x="283778" y="1350784"/>
              <a:ext cx="1492885" cy="1434465"/>
            </a:xfrm>
            <a:custGeom>
              <a:avLst/>
              <a:gdLst/>
              <a:ahLst/>
              <a:cxnLst/>
              <a:rect l="l" t="t" r="r" b="b"/>
              <a:pathLst>
                <a:path w="1492885" h="1434464">
                  <a:moveTo>
                    <a:pt x="0" y="53806"/>
                  </a:moveTo>
                  <a:lnTo>
                    <a:pt x="53806" y="0"/>
                  </a:lnTo>
                  <a:lnTo>
                    <a:pt x="1492470" y="0"/>
                  </a:lnTo>
                  <a:lnTo>
                    <a:pt x="1492470" y="1380650"/>
                  </a:lnTo>
                  <a:lnTo>
                    <a:pt x="1438660" y="1434450"/>
                  </a:lnTo>
                  <a:lnTo>
                    <a:pt x="0" y="1434450"/>
                  </a:lnTo>
                  <a:lnTo>
                    <a:pt x="0" y="53806"/>
                  </a:lnTo>
                  <a:close/>
                </a:path>
                <a:path w="1492885" h="1434464">
                  <a:moveTo>
                    <a:pt x="0" y="53806"/>
                  </a:moveTo>
                  <a:lnTo>
                    <a:pt x="1438660" y="53806"/>
                  </a:lnTo>
                  <a:lnTo>
                    <a:pt x="1492470" y="0"/>
                  </a:lnTo>
                </a:path>
                <a:path w="1492885" h="1434464">
                  <a:moveTo>
                    <a:pt x="1438660" y="53806"/>
                  </a:moveTo>
                  <a:lnTo>
                    <a:pt x="1438660" y="1434450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1"/>
          <p:cNvSpPr txBox="1"/>
          <p:nvPr/>
        </p:nvSpPr>
        <p:spPr>
          <a:xfrm>
            <a:off x="555597" y="4082615"/>
            <a:ext cx="131572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NZ" sz="2000" dirty="0">
                <a:latin typeface="Cambria Math"/>
                <a:cs typeface="Cambria Math"/>
              </a:rPr>
              <a:t>14</a:t>
            </a:r>
            <a:r>
              <a:rPr sz="2000" dirty="0">
                <a:latin typeface="Cambria Math"/>
                <a:cs typeface="Cambria Math"/>
              </a:rPr>
              <a:t> ×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lang="en-NZ" sz="2000" dirty="0">
                <a:latin typeface="Cambria Math"/>
                <a:cs typeface="Cambria Math"/>
              </a:rPr>
              <a:t>14</a:t>
            </a:r>
            <a:r>
              <a:rPr sz="2000" dirty="0">
                <a:latin typeface="Cambria Math"/>
                <a:cs typeface="Cambria Math"/>
              </a:rPr>
              <a:t> ×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spc="-51" dirty="0">
                <a:latin typeface="Cambria Math"/>
                <a:cs typeface="Cambria Math"/>
              </a:rPr>
              <a:t>3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8" name="object 22"/>
          <p:cNvSpPr/>
          <p:nvPr/>
        </p:nvSpPr>
        <p:spPr>
          <a:xfrm>
            <a:off x="2129126" y="3252566"/>
            <a:ext cx="725805" cy="127000"/>
          </a:xfrm>
          <a:custGeom>
            <a:avLst/>
            <a:gdLst/>
            <a:ahLst/>
            <a:cxnLst/>
            <a:rect l="l" t="t" r="r" b="b"/>
            <a:pathLst>
              <a:path w="725805" h="127000">
                <a:moveTo>
                  <a:pt x="598220" y="0"/>
                </a:moveTo>
                <a:lnTo>
                  <a:pt x="598220" y="50800"/>
                </a:lnTo>
                <a:lnTo>
                  <a:pt x="0" y="50800"/>
                </a:lnTo>
                <a:lnTo>
                  <a:pt x="0" y="76200"/>
                </a:lnTo>
                <a:lnTo>
                  <a:pt x="598220" y="76200"/>
                </a:lnTo>
                <a:lnTo>
                  <a:pt x="598220" y="127000"/>
                </a:lnTo>
                <a:lnTo>
                  <a:pt x="725220" y="63500"/>
                </a:lnTo>
                <a:lnTo>
                  <a:pt x="598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3"/>
          <p:cNvSpPr txBox="1"/>
          <p:nvPr/>
        </p:nvSpPr>
        <p:spPr>
          <a:xfrm>
            <a:off x="2070698" y="3477034"/>
            <a:ext cx="98170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dirty="0">
                <a:latin typeface="Cambria Math"/>
                <a:cs typeface="Cambria Math"/>
              </a:rPr>
              <a:t>5 ×</a:t>
            </a:r>
            <a:r>
              <a:rPr sz="1400" spc="-11" dirty="0">
                <a:latin typeface="Cambria Math"/>
                <a:cs typeface="Cambria Math"/>
              </a:rPr>
              <a:t> </a:t>
            </a:r>
            <a:r>
              <a:rPr sz="1400" spc="-51" dirty="0">
                <a:latin typeface="Cambria Math"/>
                <a:cs typeface="Cambria Math"/>
              </a:rPr>
              <a:t>5</a:t>
            </a:r>
            <a:r>
              <a:rPr lang="fr-FR" sz="1400" spc="-51" dirty="0">
                <a:latin typeface="Cambria Math"/>
                <a:cs typeface="Cambria Math"/>
              </a:rPr>
              <a:t> (</a:t>
            </a:r>
            <a:r>
              <a:rPr lang="en-NZ" sz="1400" dirty="0">
                <a:latin typeface="Cambria Math"/>
                <a:cs typeface="Cambria Math"/>
              </a:rPr>
              <a:t>× </a:t>
            </a:r>
            <a:r>
              <a:rPr lang="fr-FR" sz="1400" spc="-51" dirty="0">
                <a:latin typeface="Cambria Math"/>
                <a:cs typeface="Cambria Math"/>
              </a:rPr>
              <a:t>3)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0" name="object 24"/>
          <p:cNvSpPr/>
          <p:nvPr/>
        </p:nvSpPr>
        <p:spPr>
          <a:xfrm>
            <a:off x="4719926" y="3236794"/>
            <a:ext cx="725805" cy="127000"/>
          </a:xfrm>
          <a:custGeom>
            <a:avLst/>
            <a:gdLst/>
            <a:ahLst/>
            <a:cxnLst/>
            <a:rect l="l" t="t" r="r" b="b"/>
            <a:pathLst>
              <a:path w="725804" h="127000">
                <a:moveTo>
                  <a:pt x="598220" y="0"/>
                </a:moveTo>
                <a:lnTo>
                  <a:pt x="598220" y="50800"/>
                </a:lnTo>
                <a:lnTo>
                  <a:pt x="0" y="50800"/>
                </a:lnTo>
                <a:lnTo>
                  <a:pt x="0" y="76200"/>
                </a:lnTo>
                <a:lnTo>
                  <a:pt x="598220" y="76200"/>
                </a:lnTo>
                <a:lnTo>
                  <a:pt x="598220" y="127000"/>
                </a:lnTo>
                <a:lnTo>
                  <a:pt x="725220" y="63500"/>
                </a:lnTo>
                <a:lnTo>
                  <a:pt x="598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5"/>
          <p:cNvSpPr txBox="1"/>
          <p:nvPr/>
        </p:nvSpPr>
        <p:spPr>
          <a:xfrm>
            <a:off x="4591218" y="3441480"/>
            <a:ext cx="9699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NZ" sz="1400" dirty="0">
                <a:latin typeface="Cambria Math"/>
                <a:cs typeface="Cambria Math"/>
              </a:rPr>
              <a:t>2 ×</a:t>
            </a:r>
            <a:r>
              <a:rPr lang="en-NZ" sz="1400" spc="-11" dirty="0">
                <a:latin typeface="Cambria Math"/>
                <a:cs typeface="Cambria Math"/>
              </a:rPr>
              <a:t> </a:t>
            </a:r>
            <a:r>
              <a:rPr lang="en-NZ" sz="1400" spc="-51" dirty="0">
                <a:latin typeface="Cambria Math"/>
                <a:cs typeface="Cambria Math"/>
              </a:rPr>
              <a:t>2 (</a:t>
            </a:r>
            <a:r>
              <a:rPr lang="en-NZ" sz="1400" dirty="0">
                <a:latin typeface="Cambria Math"/>
                <a:cs typeface="Cambria Math"/>
              </a:rPr>
              <a:t>× </a:t>
            </a:r>
            <a:r>
              <a:rPr lang="en-NZ" sz="1400" spc="-51" dirty="0">
                <a:latin typeface="Cambria Math"/>
                <a:cs typeface="Cambria Math"/>
              </a:rPr>
              <a:t>16)</a:t>
            </a:r>
            <a:endParaRPr lang="en-NZ" sz="1400" dirty="0">
              <a:latin typeface="Cambria Math"/>
              <a:cs typeface="Cambria Math"/>
            </a:endParaRPr>
          </a:p>
        </p:txBody>
      </p:sp>
      <p:sp>
        <p:nvSpPr>
          <p:cNvPr id="32" name="object 26"/>
          <p:cNvSpPr txBox="1"/>
          <p:nvPr/>
        </p:nvSpPr>
        <p:spPr>
          <a:xfrm>
            <a:off x="4600495" y="2799672"/>
            <a:ext cx="115189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entury Schoolbook"/>
                <a:cs typeface="Century Schoolbook"/>
              </a:rPr>
              <a:t>MAX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spc="-20" dirty="0">
                <a:latin typeface="Century Schoolbook"/>
                <a:cs typeface="Century Schoolbook"/>
              </a:rPr>
              <a:t>POOL</a:t>
            </a:r>
            <a:endParaRPr sz="1600" dirty="0">
              <a:latin typeface="Century Schoolbook"/>
              <a:cs typeface="Century Schoolbook"/>
            </a:endParaRPr>
          </a:p>
        </p:txBody>
      </p:sp>
      <p:sp>
        <p:nvSpPr>
          <p:cNvPr id="33" name="object 28"/>
          <p:cNvSpPr txBox="1"/>
          <p:nvPr/>
        </p:nvSpPr>
        <p:spPr>
          <a:xfrm>
            <a:off x="7111984" y="2810457"/>
            <a:ext cx="3429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NZ" spc="-25" dirty="0">
                <a:latin typeface="Century Schoolbook"/>
                <a:cs typeface="Century Schoolbook"/>
              </a:rPr>
              <a:t>FC</a:t>
            </a:r>
            <a:endParaRPr dirty="0">
              <a:latin typeface="Century Schoolbook"/>
              <a:cs typeface="Century Schoolbook"/>
            </a:endParaRPr>
          </a:p>
        </p:txBody>
      </p:sp>
      <p:grpSp>
        <p:nvGrpSpPr>
          <p:cNvPr id="35" name="object 30"/>
          <p:cNvGrpSpPr/>
          <p:nvPr/>
        </p:nvGrpSpPr>
        <p:grpSpPr>
          <a:xfrm>
            <a:off x="9638332" y="3154718"/>
            <a:ext cx="395695" cy="365760"/>
            <a:chOff x="10423650" y="1974583"/>
            <a:chExt cx="395695" cy="365760"/>
          </a:xfrm>
        </p:grpSpPr>
        <p:sp>
          <p:nvSpPr>
            <p:cNvPr id="36" name="object 31"/>
            <p:cNvSpPr/>
            <p:nvPr/>
          </p:nvSpPr>
          <p:spPr>
            <a:xfrm>
              <a:off x="10453585" y="1974583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60">
                  <a:moveTo>
                    <a:pt x="0" y="182880"/>
                  </a:moveTo>
                  <a:lnTo>
                    <a:pt x="6532" y="134263"/>
                  </a:lnTo>
                  <a:lnTo>
                    <a:pt x="24968" y="90577"/>
                  </a:lnTo>
                  <a:lnTo>
                    <a:pt x="53564" y="53564"/>
                  </a:lnTo>
                  <a:lnTo>
                    <a:pt x="90577" y="24968"/>
                  </a:lnTo>
                  <a:lnTo>
                    <a:pt x="134263" y="6532"/>
                  </a:lnTo>
                  <a:lnTo>
                    <a:pt x="182880" y="0"/>
                  </a:lnTo>
                  <a:lnTo>
                    <a:pt x="231496" y="6532"/>
                  </a:lnTo>
                  <a:lnTo>
                    <a:pt x="275183" y="24968"/>
                  </a:lnTo>
                  <a:lnTo>
                    <a:pt x="312195" y="53564"/>
                  </a:lnTo>
                  <a:lnTo>
                    <a:pt x="340791" y="90577"/>
                  </a:lnTo>
                  <a:lnTo>
                    <a:pt x="359227" y="134263"/>
                  </a:lnTo>
                  <a:lnTo>
                    <a:pt x="365760" y="182880"/>
                  </a:lnTo>
                  <a:lnTo>
                    <a:pt x="359227" y="231496"/>
                  </a:lnTo>
                  <a:lnTo>
                    <a:pt x="340791" y="275183"/>
                  </a:lnTo>
                  <a:lnTo>
                    <a:pt x="312195" y="312195"/>
                  </a:lnTo>
                  <a:lnTo>
                    <a:pt x="275183" y="340791"/>
                  </a:lnTo>
                  <a:lnTo>
                    <a:pt x="231496" y="359227"/>
                  </a:lnTo>
                  <a:lnTo>
                    <a:pt x="182880" y="365760"/>
                  </a:lnTo>
                  <a:lnTo>
                    <a:pt x="134263" y="359227"/>
                  </a:lnTo>
                  <a:lnTo>
                    <a:pt x="90577" y="340791"/>
                  </a:lnTo>
                  <a:lnTo>
                    <a:pt x="53564" y="312195"/>
                  </a:lnTo>
                  <a:lnTo>
                    <a:pt x="24968" y="275183"/>
                  </a:lnTo>
                  <a:lnTo>
                    <a:pt x="6532" y="231496"/>
                  </a:lnTo>
                  <a:lnTo>
                    <a:pt x="0" y="18288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2"/>
            <p:cNvSpPr/>
            <p:nvPr/>
          </p:nvSpPr>
          <p:spPr>
            <a:xfrm>
              <a:off x="10423650" y="229555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0" y="9525"/>
                  </a:moveTo>
                  <a:lnTo>
                    <a:pt x="2789" y="16261"/>
                  </a:lnTo>
                  <a:lnTo>
                    <a:pt x="9525" y="19051"/>
                  </a:lnTo>
                  <a:lnTo>
                    <a:pt x="16261" y="16261"/>
                  </a:lnTo>
                  <a:lnTo>
                    <a:pt x="19051" y="9525"/>
                  </a:lnTo>
                  <a:lnTo>
                    <a:pt x="16261" y="2789"/>
                  </a:lnTo>
                  <a:lnTo>
                    <a:pt x="9525" y="0"/>
                  </a:lnTo>
                  <a:lnTo>
                    <a:pt x="2789" y="2789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4"/>
          <p:cNvSpPr txBox="1"/>
          <p:nvPr/>
        </p:nvSpPr>
        <p:spPr>
          <a:xfrm>
            <a:off x="9234144" y="3745948"/>
            <a:ext cx="1336040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2864" algn="ctr"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y</a:t>
            </a:r>
          </a:p>
          <a:p>
            <a:pPr algn="ctr">
              <a:spcBef>
                <a:spcPts val="100"/>
              </a:spcBef>
            </a:pPr>
            <a:r>
              <a:rPr sz="2000" dirty="0">
                <a:latin typeface="Century Schoolbook"/>
                <a:cs typeface="Century Schoolbook"/>
              </a:rPr>
              <a:t>softmax</a:t>
            </a:r>
            <a:r>
              <a:rPr sz="2000" spc="-25" dirty="0">
                <a:latin typeface="Century Schoolbook"/>
                <a:cs typeface="Century Schoolbook"/>
              </a:rPr>
              <a:t> (4)</a:t>
            </a:r>
            <a:endParaRPr sz="2000" dirty="0">
              <a:latin typeface="Century Schoolbook"/>
              <a:cs typeface="Century Schoolbook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558835" y="4102240"/>
            <a:ext cx="4495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NZ" sz="2000" spc="-25" dirty="0">
                <a:latin typeface="Cambria Math"/>
                <a:cs typeface="Cambria Math"/>
              </a:rPr>
              <a:t>400</a:t>
            </a:r>
            <a:endParaRPr sz="2000" dirty="0">
              <a:latin typeface="Cambria Math"/>
              <a:cs typeface="Cambria Math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3A86B40-0EE7-633B-BE05-ED31A1B92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867" y="2782742"/>
            <a:ext cx="292115" cy="1035103"/>
          </a:xfrm>
          <a:prstGeom prst="rect">
            <a:avLst/>
          </a:prstGeom>
        </p:spPr>
      </p:pic>
      <p:sp>
        <p:nvSpPr>
          <p:cNvPr id="71" name="object 24">
            <a:extLst>
              <a:ext uri="{FF2B5EF4-FFF2-40B4-BE49-F238E27FC236}">
                <a16:creationId xmlns:a16="http://schemas.microsoft.com/office/drawing/2014/main" id="{85479B35-421C-75A2-63D3-D8B546302CC0}"/>
              </a:ext>
            </a:extLst>
          </p:cNvPr>
          <p:cNvSpPr/>
          <p:nvPr/>
        </p:nvSpPr>
        <p:spPr>
          <a:xfrm>
            <a:off x="7083506" y="3252566"/>
            <a:ext cx="468877" cy="111228"/>
          </a:xfrm>
          <a:custGeom>
            <a:avLst/>
            <a:gdLst/>
            <a:ahLst/>
            <a:cxnLst/>
            <a:rect l="l" t="t" r="r" b="b"/>
            <a:pathLst>
              <a:path w="725804" h="127000">
                <a:moveTo>
                  <a:pt x="598220" y="0"/>
                </a:moveTo>
                <a:lnTo>
                  <a:pt x="598220" y="50800"/>
                </a:lnTo>
                <a:lnTo>
                  <a:pt x="0" y="50800"/>
                </a:lnTo>
                <a:lnTo>
                  <a:pt x="0" y="76200"/>
                </a:lnTo>
                <a:lnTo>
                  <a:pt x="598220" y="76200"/>
                </a:lnTo>
                <a:lnTo>
                  <a:pt x="598220" y="127000"/>
                </a:lnTo>
                <a:lnTo>
                  <a:pt x="725220" y="63500"/>
                </a:lnTo>
                <a:lnTo>
                  <a:pt x="598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24">
            <a:extLst>
              <a:ext uri="{FF2B5EF4-FFF2-40B4-BE49-F238E27FC236}">
                <a16:creationId xmlns:a16="http://schemas.microsoft.com/office/drawing/2014/main" id="{8B7DF96C-B9E0-73B4-66D6-2B888BC4B164}"/>
              </a:ext>
            </a:extLst>
          </p:cNvPr>
          <p:cNvSpPr/>
          <p:nvPr/>
        </p:nvSpPr>
        <p:spPr>
          <a:xfrm>
            <a:off x="9000054" y="3225353"/>
            <a:ext cx="452147" cy="163309"/>
          </a:xfrm>
          <a:custGeom>
            <a:avLst/>
            <a:gdLst/>
            <a:ahLst/>
            <a:cxnLst/>
            <a:rect l="l" t="t" r="r" b="b"/>
            <a:pathLst>
              <a:path w="725804" h="127000">
                <a:moveTo>
                  <a:pt x="598220" y="0"/>
                </a:moveTo>
                <a:lnTo>
                  <a:pt x="598220" y="50800"/>
                </a:lnTo>
                <a:lnTo>
                  <a:pt x="0" y="50800"/>
                </a:lnTo>
                <a:lnTo>
                  <a:pt x="0" y="76200"/>
                </a:lnTo>
                <a:lnTo>
                  <a:pt x="598220" y="76200"/>
                </a:lnTo>
                <a:lnTo>
                  <a:pt x="598220" y="127000"/>
                </a:lnTo>
                <a:lnTo>
                  <a:pt x="725220" y="63500"/>
                </a:lnTo>
                <a:lnTo>
                  <a:pt x="598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498DF45-1F7A-50C6-B76A-2AA07A4DCB9E}"/>
              </a:ext>
            </a:extLst>
          </p:cNvPr>
          <p:cNvGrpSpPr/>
          <p:nvPr/>
        </p:nvGrpSpPr>
        <p:grpSpPr>
          <a:xfrm>
            <a:off x="9613400" y="2236979"/>
            <a:ext cx="452147" cy="1537589"/>
            <a:chOff x="11203449" y="1437826"/>
            <a:chExt cx="292115" cy="1035103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666096B8-9C4E-E65D-F098-9D2C23548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03449" y="1437826"/>
              <a:ext cx="292115" cy="1035103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8B826864-1FAA-ACAB-4FB3-1E6BC866F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38896" y="1985162"/>
              <a:ext cx="218496" cy="222453"/>
            </a:xfrm>
            <a:prstGeom prst="rect">
              <a:avLst/>
            </a:prstGeom>
          </p:spPr>
        </p:pic>
      </p:grpSp>
      <p:sp>
        <p:nvSpPr>
          <p:cNvPr id="39" name="object 26">
            <a:extLst>
              <a:ext uri="{FF2B5EF4-FFF2-40B4-BE49-F238E27FC236}">
                <a16:creationId xmlns:a16="http://schemas.microsoft.com/office/drawing/2014/main" id="{2B880CD2-6D21-A464-CF0E-99D30D4CDFB4}"/>
              </a:ext>
            </a:extLst>
          </p:cNvPr>
          <p:cNvSpPr txBox="1"/>
          <p:nvPr/>
        </p:nvSpPr>
        <p:spPr>
          <a:xfrm>
            <a:off x="2157973" y="2804864"/>
            <a:ext cx="115189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NZ" sz="1600" dirty="0">
                <a:latin typeface="Century Schoolbook"/>
                <a:cs typeface="Century Schoolbook"/>
              </a:rPr>
              <a:t>CONV</a:t>
            </a:r>
            <a:endParaRPr sz="1600" dirty="0">
              <a:latin typeface="Century Schoolbook"/>
              <a:cs typeface="Century Schoolbook"/>
            </a:endParaRPr>
          </a:p>
        </p:txBody>
      </p:sp>
      <p:sp>
        <p:nvSpPr>
          <p:cNvPr id="40" name="object 29">
            <a:extLst>
              <a:ext uri="{FF2B5EF4-FFF2-40B4-BE49-F238E27FC236}">
                <a16:creationId xmlns:a16="http://schemas.microsoft.com/office/drawing/2014/main" id="{AF201F01-9320-D504-4F30-4D03E9D26CFF}"/>
              </a:ext>
            </a:extLst>
          </p:cNvPr>
          <p:cNvSpPr txBox="1"/>
          <p:nvPr/>
        </p:nvSpPr>
        <p:spPr>
          <a:xfrm>
            <a:off x="9056698" y="2813087"/>
            <a:ext cx="3429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Century Schoolbook"/>
                <a:cs typeface="Century Schoolbook"/>
              </a:rPr>
              <a:t>FC</a:t>
            </a:r>
            <a:endParaRPr dirty="0">
              <a:latin typeface="Century Schoolbook"/>
              <a:cs typeface="Century Schoolbook"/>
            </a:endParaRP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9A14958C-EBE4-E06B-8AE9-F895631A4D12}"/>
              </a:ext>
            </a:extLst>
          </p:cNvPr>
          <p:cNvSpPr/>
          <p:nvPr/>
        </p:nvSpPr>
        <p:spPr>
          <a:xfrm rot="16200000">
            <a:off x="3455173" y="1682808"/>
            <a:ext cx="474347" cy="6300555"/>
          </a:xfrm>
          <a:prstGeom prst="leftBrace">
            <a:avLst>
              <a:gd name="adj1" fmla="val 42688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C2302AED-30B0-BAAE-62E5-0B8DBBD9D400}"/>
              </a:ext>
            </a:extLst>
          </p:cNvPr>
          <p:cNvSpPr txBox="1"/>
          <p:nvPr/>
        </p:nvSpPr>
        <p:spPr>
          <a:xfrm>
            <a:off x="2280740" y="5123615"/>
            <a:ext cx="282321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NZ" sz="2400" dirty="0">
                <a:latin typeface="Century Schoolbook"/>
                <a:cs typeface="Century Schoolbook"/>
              </a:rPr>
              <a:t>Feature Extractor</a:t>
            </a:r>
            <a:br>
              <a:rPr lang="en-NZ" sz="2400" dirty="0">
                <a:latin typeface="Century Schoolbook"/>
                <a:cs typeface="Century Schoolbook"/>
              </a:rPr>
            </a:br>
            <a:r>
              <a:rPr lang="en-NZ" sz="2400" dirty="0">
                <a:latin typeface="Century Schoolbook"/>
                <a:cs typeface="Century Schoolbook"/>
              </a:rPr>
              <a:t>(Encoder)</a:t>
            </a:r>
            <a:endParaRPr sz="2400" dirty="0">
              <a:latin typeface="Century Schoolbook"/>
              <a:cs typeface="Century Schoolbook"/>
            </a:endParaRPr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23537A13-482B-4773-1D2F-7CF50B185FF0}"/>
              </a:ext>
            </a:extLst>
          </p:cNvPr>
          <p:cNvSpPr/>
          <p:nvPr/>
        </p:nvSpPr>
        <p:spPr>
          <a:xfrm rot="16200000">
            <a:off x="8544641" y="3540239"/>
            <a:ext cx="474347" cy="2640255"/>
          </a:xfrm>
          <a:prstGeom prst="leftBrace">
            <a:avLst>
              <a:gd name="adj1" fmla="val 42688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4" name="object 4">
            <a:extLst>
              <a:ext uri="{FF2B5EF4-FFF2-40B4-BE49-F238E27FC236}">
                <a16:creationId xmlns:a16="http://schemas.microsoft.com/office/drawing/2014/main" id="{4EA58AD4-C8E2-6747-47D4-CCFF7BCB690F}"/>
              </a:ext>
            </a:extLst>
          </p:cNvPr>
          <p:cNvSpPr txBox="1"/>
          <p:nvPr/>
        </p:nvSpPr>
        <p:spPr>
          <a:xfrm>
            <a:off x="7925982" y="5095278"/>
            <a:ext cx="171995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NZ" sz="2400" dirty="0">
                <a:latin typeface="Century Schoolbook"/>
                <a:cs typeface="Century Schoolbook"/>
              </a:rPr>
              <a:t>Classifier</a:t>
            </a:r>
            <a:br>
              <a:rPr lang="en-NZ" sz="2400" dirty="0">
                <a:latin typeface="Century Schoolbook"/>
                <a:cs typeface="Century Schoolbook"/>
              </a:rPr>
            </a:br>
            <a:r>
              <a:rPr lang="en-NZ" sz="2400" dirty="0">
                <a:latin typeface="Century Schoolbook"/>
                <a:cs typeface="Century Schoolbook"/>
              </a:rPr>
              <a:t>(Decoder)</a:t>
            </a:r>
            <a:endParaRPr sz="2400" dirty="0">
              <a:latin typeface="Century Schoolbook"/>
              <a:cs typeface="Century Schoolbook"/>
            </a:endParaRPr>
          </a:p>
        </p:txBody>
      </p:sp>
      <p:sp>
        <p:nvSpPr>
          <p:cNvPr id="45" name="object 58">
            <a:extLst>
              <a:ext uri="{FF2B5EF4-FFF2-40B4-BE49-F238E27FC236}">
                <a16:creationId xmlns:a16="http://schemas.microsoft.com/office/drawing/2014/main" id="{5739F651-5413-C2A3-F567-4BD5F89D6DD8}"/>
              </a:ext>
            </a:extLst>
          </p:cNvPr>
          <p:cNvSpPr txBox="1"/>
          <p:nvPr/>
        </p:nvSpPr>
        <p:spPr>
          <a:xfrm>
            <a:off x="10088894" y="2185199"/>
            <a:ext cx="2202815" cy="156453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66693" indent="-253994">
              <a:spcBef>
                <a:spcPts val="700"/>
              </a:spcBef>
              <a:buAutoNum type="arabicPlain"/>
              <a:tabLst>
                <a:tab pos="266693" algn="l"/>
                <a:tab pos="535927" algn="l"/>
              </a:tabLst>
            </a:pPr>
            <a:r>
              <a:rPr sz="2000" spc="-51" dirty="0">
                <a:latin typeface="Century Schoolbook"/>
                <a:cs typeface="Century Schoolbook"/>
              </a:rPr>
              <a:t>-</a:t>
            </a:r>
            <a:r>
              <a:rPr sz="2000" dirty="0">
                <a:latin typeface="Century Schoolbook"/>
                <a:cs typeface="Century Schoolbook"/>
              </a:rPr>
              <a:t>	</a:t>
            </a:r>
            <a:r>
              <a:rPr sz="2000" spc="-11" dirty="0">
                <a:latin typeface="Century Schoolbook"/>
                <a:cs typeface="Century Schoolbook"/>
              </a:rPr>
              <a:t>pedestrian</a:t>
            </a:r>
            <a:endParaRPr lang="en-NZ" sz="2000" spc="-11" dirty="0">
              <a:latin typeface="Century Schoolbook"/>
              <a:cs typeface="Century Schoolbook"/>
            </a:endParaRPr>
          </a:p>
          <a:p>
            <a:pPr marL="266693" indent="-253994">
              <a:spcBef>
                <a:spcPts val="700"/>
              </a:spcBef>
              <a:buAutoNum type="arabicPlain"/>
              <a:tabLst>
                <a:tab pos="266693" algn="l"/>
                <a:tab pos="535927" algn="l"/>
              </a:tabLst>
            </a:pPr>
            <a:r>
              <a:rPr lang="en-NZ" sz="2000" spc="-51" dirty="0">
                <a:latin typeface="Century Schoolbook"/>
                <a:cs typeface="Century Schoolbook"/>
              </a:rPr>
              <a:t>-</a:t>
            </a:r>
            <a:r>
              <a:rPr lang="en-NZ" sz="2000" dirty="0">
                <a:latin typeface="Century Schoolbook"/>
                <a:cs typeface="Century Schoolbook"/>
              </a:rPr>
              <a:t>	</a:t>
            </a:r>
            <a:r>
              <a:rPr lang="en-NZ" sz="2000" spc="-25" dirty="0">
                <a:latin typeface="Century Schoolbook"/>
                <a:cs typeface="Century Schoolbook"/>
              </a:rPr>
              <a:t>c</a:t>
            </a:r>
            <a:r>
              <a:rPr sz="2000" spc="-25" dirty="0" err="1">
                <a:latin typeface="Century Schoolbook"/>
                <a:cs typeface="Century Schoolbook"/>
              </a:rPr>
              <a:t>ar</a:t>
            </a:r>
            <a:endParaRPr sz="2000" dirty="0">
              <a:latin typeface="Century Schoolbook"/>
              <a:cs typeface="Century Schoolbook"/>
            </a:endParaRPr>
          </a:p>
          <a:p>
            <a:pPr marL="266693" indent="-253994">
              <a:spcBef>
                <a:spcPts val="605"/>
              </a:spcBef>
              <a:buAutoNum type="arabicPlain"/>
              <a:tabLst>
                <a:tab pos="266693" algn="l"/>
                <a:tab pos="535927" algn="l"/>
              </a:tabLst>
            </a:pPr>
            <a:r>
              <a:rPr sz="2000" spc="-51" dirty="0">
                <a:latin typeface="Century Schoolbook"/>
                <a:cs typeface="Century Schoolbook"/>
              </a:rPr>
              <a:t>-</a:t>
            </a:r>
            <a:r>
              <a:rPr sz="2000" dirty="0">
                <a:latin typeface="Century Schoolbook"/>
                <a:cs typeface="Century Schoolbook"/>
              </a:rPr>
              <a:t>	</a:t>
            </a:r>
            <a:r>
              <a:rPr sz="2000" spc="-11" dirty="0">
                <a:latin typeface="Century Schoolbook"/>
                <a:cs typeface="Century Schoolbook"/>
              </a:rPr>
              <a:t>motorcycle</a:t>
            </a:r>
            <a:endParaRPr sz="2000" dirty="0">
              <a:latin typeface="Century Schoolbook"/>
              <a:cs typeface="Century Schoolbook"/>
            </a:endParaRPr>
          </a:p>
          <a:p>
            <a:pPr marL="266693" indent="-253994">
              <a:spcBef>
                <a:spcPts val="600"/>
              </a:spcBef>
              <a:buAutoNum type="arabicPlain"/>
              <a:tabLst>
                <a:tab pos="266693" algn="l"/>
                <a:tab pos="535927" algn="l"/>
              </a:tabLst>
            </a:pPr>
            <a:r>
              <a:rPr sz="2000" spc="-51" dirty="0">
                <a:latin typeface="Century Schoolbook"/>
                <a:cs typeface="Century Schoolbook"/>
              </a:rPr>
              <a:t>-</a:t>
            </a:r>
            <a:r>
              <a:rPr sz="2000" dirty="0">
                <a:latin typeface="Century Schoolbook"/>
                <a:cs typeface="Century Schoolbook"/>
              </a:rPr>
              <a:t>	</a:t>
            </a:r>
            <a:r>
              <a:rPr sz="2000" spc="-11" dirty="0">
                <a:latin typeface="Century Schoolbook"/>
                <a:cs typeface="Century Schoolbook"/>
              </a:rPr>
              <a:t>background</a:t>
            </a:r>
            <a:endParaRPr sz="2000" dirty="0">
              <a:latin typeface="Century Schoolbook"/>
              <a:cs typeface="Century Schoolbook"/>
            </a:endParaRPr>
          </a:p>
        </p:txBody>
      </p:sp>
      <p:sp>
        <p:nvSpPr>
          <p:cNvPr id="46" name="object 28">
            <a:extLst>
              <a:ext uri="{FF2B5EF4-FFF2-40B4-BE49-F238E27FC236}">
                <a16:creationId xmlns:a16="http://schemas.microsoft.com/office/drawing/2014/main" id="{6DE910BE-A4C2-4EF9-C8A4-648AF4CA69D0}"/>
              </a:ext>
            </a:extLst>
          </p:cNvPr>
          <p:cNvSpPr txBox="1"/>
          <p:nvPr/>
        </p:nvSpPr>
        <p:spPr>
          <a:xfrm>
            <a:off x="8078259" y="2810457"/>
            <a:ext cx="3429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NZ" spc="-25" dirty="0">
                <a:latin typeface="Century Schoolbook"/>
                <a:cs typeface="Century Schoolbook"/>
              </a:rPr>
              <a:t>FC</a:t>
            </a:r>
            <a:endParaRPr dirty="0">
              <a:latin typeface="Century Schoolbook"/>
              <a:cs typeface="Century Schoolbook"/>
            </a:endParaRPr>
          </a:p>
        </p:txBody>
      </p:sp>
      <p:sp>
        <p:nvSpPr>
          <p:cNvPr id="47" name="object 67">
            <a:extLst>
              <a:ext uri="{FF2B5EF4-FFF2-40B4-BE49-F238E27FC236}">
                <a16:creationId xmlns:a16="http://schemas.microsoft.com/office/drawing/2014/main" id="{46FAF87E-85CE-4A94-2D1A-438988FADFF8}"/>
              </a:ext>
            </a:extLst>
          </p:cNvPr>
          <p:cNvSpPr txBox="1"/>
          <p:nvPr/>
        </p:nvSpPr>
        <p:spPr>
          <a:xfrm>
            <a:off x="8525110" y="4102240"/>
            <a:ext cx="4495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NZ" sz="2000" spc="-25" dirty="0">
                <a:latin typeface="Cambria Math"/>
                <a:cs typeface="Cambria Math"/>
              </a:rPr>
              <a:t>400</a:t>
            </a:r>
            <a:endParaRPr sz="2000" dirty="0">
              <a:latin typeface="Cambria Math"/>
              <a:cs typeface="Cambria Math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4CB837-BB0F-0961-9BC9-4CB33E65B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142" y="2782742"/>
            <a:ext cx="292115" cy="1035103"/>
          </a:xfrm>
          <a:prstGeom prst="rect">
            <a:avLst/>
          </a:prstGeom>
        </p:spPr>
      </p:pic>
      <p:sp>
        <p:nvSpPr>
          <p:cNvPr id="49" name="object 24">
            <a:extLst>
              <a:ext uri="{FF2B5EF4-FFF2-40B4-BE49-F238E27FC236}">
                <a16:creationId xmlns:a16="http://schemas.microsoft.com/office/drawing/2014/main" id="{E2F6E6BD-FB6D-7C71-41C4-CC902DBE9B06}"/>
              </a:ext>
            </a:extLst>
          </p:cNvPr>
          <p:cNvSpPr/>
          <p:nvPr/>
        </p:nvSpPr>
        <p:spPr>
          <a:xfrm>
            <a:off x="8049781" y="3252566"/>
            <a:ext cx="468877" cy="111228"/>
          </a:xfrm>
          <a:custGeom>
            <a:avLst/>
            <a:gdLst/>
            <a:ahLst/>
            <a:cxnLst/>
            <a:rect l="l" t="t" r="r" b="b"/>
            <a:pathLst>
              <a:path w="725804" h="127000">
                <a:moveTo>
                  <a:pt x="598220" y="0"/>
                </a:moveTo>
                <a:lnTo>
                  <a:pt x="598220" y="50800"/>
                </a:lnTo>
                <a:lnTo>
                  <a:pt x="0" y="50800"/>
                </a:lnTo>
                <a:lnTo>
                  <a:pt x="0" y="76200"/>
                </a:lnTo>
                <a:lnTo>
                  <a:pt x="598220" y="76200"/>
                </a:lnTo>
                <a:lnTo>
                  <a:pt x="598220" y="127000"/>
                </a:lnTo>
                <a:lnTo>
                  <a:pt x="725220" y="63500"/>
                </a:lnTo>
                <a:lnTo>
                  <a:pt x="598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497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Computer Vision Tasks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endParaRPr lang="en-NZ" b="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14</a:t>
            </a:fld>
            <a:endParaRPr lang="en-NZ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5E7DEB-CBCB-C062-B52C-1FEB9EF4F2BB}"/>
              </a:ext>
            </a:extLst>
          </p:cNvPr>
          <p:cNvSpPr txBox="1">
            <a:spLocks/>
          </p:cNvSpPr>
          <p:nvPr/>
        </p:nvSpPr>
        <p:spPr>
          <a:xfrm>
            <a:off x="903817" y="1158798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Classification + Localisation</a:t>
            </a:r>
          </a:p>
        </p:txBody>
      </p:sp>
      <p:pic>
        <p:nvPicPr>
          <p:cNvPr id="8" name="object 2">
            <a:extLst>
              <a:ext uri="{FF2B5EF4-FFF2-40B4-BE49-F238E27FC236}">
                <a16:creationId xmlns:a16="http://schemas.microsoft.com/office/drawing/2014/main" id="{BFD41B4B-5590-D1E6-7AD4-118628DDC2C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30557" y="2803654"/>
            <a:ext cx="2458759" cy="2459291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6B997CB6-D3E4-8803-7975-4E548A4FF639}"/>
              </a:ext>
            </a:extLst>
          </p:cNvPr>
          <p:cNvSpPr txBox="1"/>
          <p:nvPr/>
        </p:nvSpPr>
        <p:spPr>
          <a:xfrm>
            <a:off x="678452" y="2037717"/>
            <a:ext cx="282321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entury Schoolbook"/>
                <a:cs typeface="Century Schoolbook"/>
              </a:rPr>
              <a:t>Image</a:t>
            </a:r>
            <a:r>
              <a:rPr sz="2400" spc="-15" dirty="0">
                <a:latin typeface="Century Schoolbook"/>
                <a:cs typeface="Century Schoolbook"/>
              </a:rPr>
              <a:t> </a:t>
            </a:r>
            <a:r>
              <a:rPr sz="2400" spc="-11" dirty="0">
                <a:latin typeface="Century Schoolbook"/>
                <a:cs typeface="Century Schoolbook"/>
              </a:rPr>
              <a:t>classification</a:t>
            </a:r>
            <a:endParaRPr sz="2400" dirty="0">
              <a:latin typeface="Century Schoolbook"/>
              <a:cs typeface="Century Schoolbook"/>
            </a:endParaRPr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EC850F69-56A3-9B44-8CB2-4A825EF003F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2642" y="2803654"/>
            <a:ext cx="2458759" cy="2459291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D5F9041C-F3D2-60A0-3DFE-F581D75B60F8}"/>
              </a:ext>
            </a:extLst>
          </p:cNvPr>
          <p:cNvSpPr txBox="1"/>
          <p:nvPr/>
        </p:nvSpPr>
        <p:spPr>
          <a:xfrm>
            <a:off x="5014238" y="2005676"/>
            <a:ext cx="2664460" cy="75148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539737" marR="5080" indent="-527037">
              <a:lnSpc>
                <a:spcPts val="2800"/>
              </a:lnSpc>
              <a:spcBef>
                <a:spcPts val="260"/>
              </a:spcBef>
            </a:pPr>
            <a:r>
              <a:rPr sz="2400" dirty="0">
                <a:latin typeface="Century Schoolbook"/>
                <a:cs typeface="Century Schoolbook"/>
              </a:rPr>
              <a:t>Classification</a:t>
            </a:r>
            <a:r>
              <a:rPr sz="2400" spc="-55" dirty="0">
                <a:latin typeface="Century Schoolbook"/>
                <a:cs typeface="Century Schoolbook"/>
              </a:rPr>
              <a:t> </a:t>
            </a:r>
            <a:r>
              <a:rPr sz="2400" spc="-20" dirty="0">
                <a:latin typeface="Century Schoolbook"/>
                <a:cs typeface="Century Schoolbook"/>
              </a:rPr>
              <a:t>with </a:t>
            </a:r>
            <a:r>
              <a:rPr sz="2400" spc="-11" dirty="0">
                <a:latin typeface="Century Schoolbook"/>
                <a:cs typeface="Century Schoolbook"/>
              </a:rPr>
              <a:t>localization</a:t>
            </a:r>
            <a:endParaRPr sz="2400">
              <a:latin typeface="Century Schoolbook"/>
              <a:cs typeface="Century Schoolbook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D3809C-C3E8-44E0-F7CC-CB34BE523243}"/>
              </a:ext>
            </a:extLst>
          </p:cNvPr>
          <p:cNvSpPr txBox="1"/>
          <p:nvPr/>
        </p:nvSpPr>
        <p:spPr>
          <a:xfrm>
            <a:off x="1594758" y="544914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« Car »</a:t>
            </a:r>
            <a:endParaRPr lang="en-N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7AE1E-AB09-7006-1045-706E4789BB30}"/>
              </a:ext>
            </a:extLst>
          </p:cNvPr>
          <p:cNvSpPr txBox="1"/>
          <p:nvPr/>
        </p:nvSpPr>
        <p:spPr>
          <a:xfrm>
            <a:off x="5024615" y="5342888"/>
            <a:ext cx="266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« Car » + localisation </a:t>
            </a:r>
            <a:br>
              <a:rPr lang="fr-FR" dirty="0"/>
            </a:br>
            <a:r>
              <a:rPr lang="fr-FR" dirty="0"/>
              <a:t>(e.g., </a:t>
            </a:r>
            <a:r>
              <a:rPr lang="fr-FR" b="1" i="1" dirty="0" err="1"/>
              <a:t>bounding</a:t>
            </a:r>
            <a:r>
              <a:rPr lang="fr-FR" b="1" i="1" dirty="0"/>
              <a:t> box</a:t>
            </a:r>
            <a:r>
              <a:rPr lang="fr-FR" dirty="0"/>
              <a:t>)</a:t>
            </a:r>
            <a:endParaRPr lang="en-NZ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567EA6-5D5B-EDC3-7CF5-729F03A2EE84}"/>
              </a:ext>
            </a:extLst>
          </p:cNvPr>
          <p:cNvSpPr/>
          <p:nvPr/>
        </p:nvSpPr>
        <p:spPr>
          <a:xfrm>
            <a:off x="5787076" y="4024328"/>
            <a:ext cx="1018889" cy="10157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71176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Computer Vision Tasks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endParaRPr lang="en-NZ" b="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15</a:t>
            </a:fld>
            <a:endParaRPr lang="en-NZ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5E7DEB-CBCB-C062-B52C-1FEB9EF4F2BB}"/>
              </a:ext>
            </a:extLst>
          </p:cNvPr>
          <p:cNvSpPr txBox="1">
            <a:spLocks/>
          </p:cNvSpPr>
          <p:nvPr/>
        </p:nvSpPr>
        <p:spPr>
          <a:xfrm>
            <a:off x="903817" y="1158798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Classification + Localisation</a:t>
            </a:r>
          </a:p>
        </p:txBody>
      </p:sp>
      <p:sp>
        <p:nvSpPr>
          <p:cNvPr id="3" name="object 5"/>
          <p:cNvSpPr/>
          <p:nvPr/>
        </p:nvSpPr>
        <p:spPr>
          <a:xfrm>
            <a:off x="3938528" y="3236663"/>
            <a:ext cx="948055" cy="892811"/>
          </a:xfrm>
          <a:custGeom>
            <a:avLst/>
            <a:gdLst/>
            <a:ahLst/>
            <a:cxnLst/>
            <a:rect l="l" t="t" r="r" b="b"/>
            <a:pathLst>
              <a:path w="948054" h="892810">
                <a:moveTo>
                  <a:pt x="947732" y="0"/>
                </a:moveTo>
                <a:lnTo>
                  <a:pt x="0" y="0"/>
                </a:lnTo>
                <a:lnTo>
                  <a:pt x="0" y="892752"/>
                </a:lnTo>
                <a:lnTo>
                  <a:pt x="947732" y="892752"/>
                </a:lnTo>
                <a:lnTo>
                  <a:pt x="94773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/>
          <p:cNvSpPr/>
          <p:nvPr/>
        </p:nvSpPr>
        <p:spPr>
          <a:xfrm>
            <a:off x="4886253" y="2662008"/>
            <a:ext cx="574675" cy="1467485"/>
          </a:xfrm>
          <a:custGeom>
            <a:avLst/>
            <a:gdLst/>
            <a:ahLst/>
            <a:cxnLst/>
            <a:rect l="l" t="t" r="r" b="b"/>
            <a:pathLst>
              <a:path w="574675" h="1467485">
                <a:moveTo>
                  <a:pt x="574649" y="0"/>
                </a:moveTo>
                <a:lnTo>
                  <a:pt x="0" y="574649"/>
                </a:lnTo>
                <a:lnTo>
                  <a:pt x="0" y="1467408"/>
                </a:lnTo>
                <a:lnTo>
                  <a:pt x="574649" y="892759"/>
                </a:lnTo>
                <a:lnTo>
                  <a:pt x="574649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7"/>
          <p:cNvSpPr/>
          <p:nvPr/>
        </p:nvSpPr>
        <p:spPr>
          <a:xfrm>
            <a:off x="3938527" y="2662007"/>
            <a:ext cx="1522731" cy="574675"/>
          </a:xfrm>
          <a:custGeom>
            <a:avLst/>
            <a:gdLst/>
            <a:ahLst/>
            <a:cxnLst/>
            <a:rect l="l" t="t" r="r" b="b"/>
            <a:pathLst>
              <a:path w="1522729" h="574675">
                <a:moveTo>
                  <a:pt x="1522374" y="0"/>
                </a:moveTo>
                <a:lnTo>
                  <a:pt x="574649" y="0"/>
                </a:lnTo>
                <a:lnTo>
                  <a:pt x="0" y="574649"/>
                </a:lnTo>
                <a:lnTo>
                  <a:pt x="947724" y="574649"/>
                </a:lnTo>
                <a:lnTo>
                  <a:pt x="1522374" y="0"/>
                </a:lnTo>
                <a:close/>
              </a:path>
            </a:pathLst>
          </a:custGeom>
          <a:solidFill>
            <a:srgbClr val="698E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/>
          <p:cNvSpPr/>
          <p:nvPr/>
        </p:nvSpPr>
        <p:spPr>
          <a:xfrm>
            <a:off x="3938527" y="2662008"/>
            <a:ext cx="1522731" cy="1467485"/>
          </a:xfrm>
          <a:custGeom>
            <a:avLst/>
            <a:gdLst/>
            <a:ahLst/>
            <a:cxnLst/>
            <a:rect l="l" t="t" r="r" b="b"/>
            <a:pathLst>
              <a:path w="1522729" h="1467485">
                <a:moveTo>
                  <a:pt x="0" y="574650"/>
                </a:moveTo>
                <a:lnTo>
                  <a:pt x="574649" y="0"/>
                </a:lnTo>
                <a:lnTo>
                  <a:pt x="1522380" y="0"/>
                </a:lnTo>
                <a:lnTo>
                  <a:pt x="1522380" y="892753"/>
                </a:lnTo>
                <a:lnTo>
                  <a:pt x="947733" y="1467400"/>
                </a:lnTo>
                <a:lnTo>
                  <a:pt x="0" y="1467400"/>
                </a:lnTo>
                <a:lnTo>
                  <a:pt x="0" y="574650"/>
                </a:lnTo>
                <a:close/>
              </a:path>
              <a:path w="1522729" h="1467485">
                <a:moveTo>
                  <a:pt x="0" y="574650"/>
                </a:moveTo>
                <a:lnTo>
                  <a:pt x="947733" y="574650"/>
                </a:lnTo>
                <a:lnTo>
                  <a:pt x="1522380" y="0"/>
                </a:lnTo>
              </a:path>
              <a:path w="1522729" h="1467485">
                <a:moveTo>
                  <a:pt x="947733" y="574650"/>
                </a:moveTo>
                <a:lnTo>
                  <a:pt x="947733" y="1467400"/>
                </a:lnTo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33610" y="3432059"/>
            <a:ext cx="974725" cy="127000"/>
          </a:xfrm>
          <a:custGeom>
            <a:avLst/>
            <a:gdLst/>
            <a:ahLst/>
            <a:cxnLst/>
            <a:rect l="l" t="t" r="r" b="b"/>
            <a:pathLst>
              <a:path w="974725" h="127000">
                <a:moveTo>
                  <a:pt x="848512" y="0"/>
                </a:moveTo>
                <a:lnTo>
                  <a:pt x="847877" y="50800"/>
                </a:lnTo>
                <a:lnTo>
                  <a:pt x="317" y="40335"/>
                </a:lnTo>
                <a:lnTo>
                  <a:pt x="0" y="65735"/>
                </a:lnTo>
                <a:lnTo>
                  <a:pt x="847572" y="76200"/>
                </a:lnTo>
                <a:lnTo>
                  <a:pt x="846937" y="126987"/>
                </a:lnTo>
                <a:lnTo>
                  <a:pt x="974712" y="65062"/>
                </a:lnTo>
                <a:lnTo>
                  <a:pt x="848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904498" y="3237560"/>
            <a:ext cx="330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Cambria Math"/>
                <a:cs typeface="Cambria Math"/>
              </a:rPr>
              <a:t>⋯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663981" y="2842093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0" y="137160"/>
                </a:moveTo>
                <a:lnTo>
                  <a:pt x="6992" y="93806"/>
                </a:lnTo>
                <a:lnTo>
                  <a:pt x="26463" y="56155"/>
                </a:lnTo>
                <a:lnTo>
                  <a:pt x="56155" y="26463"/>
                </a:lnTo>
                <a:lnTo>
                  <a:pt x="93806" y="6992"/>
                </a:lnTo>
                <a:lnTo>
                  <a:pt x="137160" y="0"/>
                </a:lnTo>
                <a:lnTo>
                  <a:pt x="180513" y="6992"/>
                </a:lnTo>
                <a:lnTo>
                  <a:pt x="218164" y="26463"/>
                </a:lnTo>
                <a:lnTo>
                  <a:pt x="247856" y="56155"/>
                </a:lnTo>
                <a:lnTo>
                  <a:pt x="267327" y="93806"/>
                </a:lnTo>
                <a:lnTo>
                  <a:pt x="274320" y="137160"/>
                </a:lnTo>
                <a:lnTo>
                  <a:pt x="267327" y="180513"/>
                </a:lnTo>
                <a:lnTo>
                  <a:pt x="247856" y="218164"/>
                </a:lnTo>
                <a:lnTo>
                  <a:pt x="218164" y="247856"/>
                </a:lnTo>
                <a:lnTo>
                  <a:pt x="180513" y="267327"/>
                </a:lnTo>
                <a:lnTo>
                  <a:pt x="137160" y="274320"/>
                </a:lnTo>
                <a:lnTo>
                  <a:pt x="93806" y="267327"/>
                </a:lnTo>
                <a:lnTo>
                  <a:pt x="56155" y="247856"/>
                </a:lnTo>
                <a:lnTo>
                  <a:pt x="26463" y="218164"/>
                </a:lnTo>
                <a:lnTo>
                  <a:pt x="6992" y="180513"/>
                </a:lnTo>
                <a:lnTo>
                  <a:pt x="0" y="13716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63981" y="320822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0" y="137160"/>
                </a:moveTo>
                <a:lnTo>
                  <a:pt x="6992" y="93806"/>
                </a:lnTo>
                <a:lnTo>
                  <a:pt x="26463" y="56155"/>
                </a:lnTo>
                <a:lnTo>
                  <a:pt x="56155" y="26463"/>
                </a:lnTo>
                <a:lnTo>
                  <a:pt x="93806" y="6992"/>
                </a:lnTo>
                <a:lnTo>
                  <a:pt x="137160" y="0"/>
                </a:lnTo>
                <a:lnTo>
                  <a:pt x="180513" y="6992"/>
                </a:lnTo>
                <a:lnTo>
                  <a:pt x="218164" y="26463"/>
                </a:lnTo>
                <a:lnTo>
                  <a:pt x="247856" y="56155"/>
                </a:lnTo>
                <a:lnTo>
                  <a:pt x="267327" y="93806"/>
                </a:lnTo>
                <a:lnTo>
                  <a:pt x="274320" y="137160"/>
                </a:lnTo>
                <a:lnTo>
                  <a:pt x="267327" y="180513"/>
                </a:lnTo>
                <a:lnTo>
                  <a:pt x="247856" y="218164"/>
                </a:lnTo>
                <a:lnTo>
                  <a:pt x="218164" y="247856"/>
                </a:lnTo>
                <a:lnTo>
                  <a:pt x="180513" y="267327"/>
                </a:lnTo>
                <a:lnTo>
                  <a:pt x="137160" y="274320"/>
                </a:lnTo>
                <a:lnTo>
                  <a:pt x="93806" y="267327"/>
                </a:lnTo>
                <a:lnTo>
                  <a:pt x="56155" y="247856"/>
                </a:lnTo>
                <a:lnTo>
                  <a:pt x="26463" y="218164"/>
                </a:lnTo>
                <a:lnTo>
                  <a:pt x="6992" y="180513"/>
                </a:lnTo>
                <a:lnTo>
                  <a:pt x="0" y="13716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658165" y="3776623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0" y="137160"/>
                </a:moveTo>
                <a:lnTo>
                  <a:pt x="6992" y="93806"/>
                </a:lnTo>
                <a:lnTo>
                  <a:pt x="26463" y="56155"/>
                </a:lnTo>
                <a:lnTo>
                  <a:pt x="56155" y="26463"/>
                </a:lnTo>
                <a:lnTo>
                  <a:pt x="93806" y="6992"/>
                </a:lnTo>
                <a:lnTo>
                  <a:pt x="137160" y="0"/>
                </a:lnTo>
                <a:lnTo>
                  <a:pt x="180513" y="6992"/>
                </a:lnTo>
                <a:lnTo>
                  <a:pt x="218164" y="26463"/>
                </a:lnTo>
                <a:lnTo>
                  <a:pt x="247856" y="56155"/>
                </a:lnTo>
                <a:lnTo>
                  <a:pt x="267327" y="93806"/>
                </a:lnTo>
                <a:lnTo>
                  <a:pt x="274320" y="137160"/>
                </a:lnTo>
                <a:lnTo>
                  <a:pt x="267327" y="180513"/>
                </a:lnTo>
                <a:lnTo>
                  <a:pt x="247856" y="218164"/>
                </a:lnTo>
                <a:lnTo>
                  <a:pt x="218164" y="247856"/>
                </a:lnTo>
                <a:lnTo>
                  <a:pt x="180513" y="267327"/>
                </a:lnTo>
                <a:lnTo>
                  <a:pt x="137160" y="274320"/>
                </a:lnTo>
                <a:lnTo>
                  <a:pt x="93806" y="267327"/>
                </a:lnTo>
                <a:lnTo>
                  <a:pt x="56155" y="247856"/>
                </a:lnTo>
                <a:lnTo>
                  <a:pt x="26463" y="218164"/>
                </a:lnTo>
                <a:lnTo>
                  <a:pt x="6992" y="180513"/>
                </a:lnTo>
                <a:lnTo>
                  <a:pt x="0" y="13716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638061" y="2820060"/>
            <a:ext cx="320675" cy="124649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algn="ctr">
              <a:spcBef>
                <a:spcPts val="5"/>
              </a:spcBef>
            </a:pPr>
            <a:r>
              <a:rPr dirty="0">
                <a:latin typeface="Cambria Math"/>
                <a:cs typeface="Cambria Math"/>
              </a:rPr>
              <a:t>⋮</a:t>
            </a:r>
            <a:br>
              <a:rPr lang="en-NZ" dirty="0">
                <a:latin typeface="Cambria Math"/>
                <a:cs typeface="Cambria Math"/>
              </a:rPr>
            </a:br>
            <a:endParaRPr dirty="0">
              <a:latin typeface="Cambria Math"/>
              <a:cs typeface="Cambria Math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399418" y="3432059"/>
            <a:ext cx="974725" cy="127000"/>
          </a:xfrm>
          <a:custGeom>
            <a:avLst/>
            <a:gdLst/>
            <a:ahLst/>
            <a:cxnLst/>
            <a:rect l="l" t="t" r="r" b="b"/>
            <a:pathLst>
              <a:path w="974725" h="127000">
                <a:moveTo>
                  <a:pt x="848512" y="0"/>
                </a:moveTo>
                <a:lnTo>
                  <a:pt x="847877" y="50800"/>
                </a:lnTo>
                <a:lnTo>
                  <a:pt x="317" y="40335"/>
                </a:lnTo>
                <a:lnTo>
                  <a:pt x="0" y="65735"/>
                </a:lnTo>
                <a:lnTo>
                  <a:pt x="847559" y="76200"/>
                </a:lnTo>
                <a:lnTo>
                  <a:pt x="846937" y="126987"/>
                </a:lnTo>
                <a:lnTo>
                  <a:pt x="974712" y="65062"/>
                </a:lnTo>
                <a:lnTo>
                  <a:pt x="848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314402" y="4841923"/>
            <a:ext cx="2202815" cy="1551707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66693" indent="-253994">
              <a:spcBef>
                <a:spcPts val="700"/>
              </a:spcBef>
              <a:buAutoNum type="arabicPlain"/>
              <a:tabLst>
                <a:tab pos="266693" algn="l"/>
                <a:tab pos="535927" algn="l"/>
              </a:tabLst>
            </a:pPr>
            <a:r>
              <a:rPr sz="2000" spc="-51" dirty="0">
                <a:latin typeface="Century Schoolbook"/>
                <a:cs typeface="Century Schoolbook"/>
              </a:rPr>
              <a:t>-</a:t>
            </a:r>
            <a:r>
              <a:rPr sz="2000" dirty="0">
                <a:latin typeface="Century Schoolbook"/>
                <a:cs typeface="Century Schoolbook"/>
              </a:rPr>
              <a:t>	</a:t>
            </a:r>
            <a:r>
              <a:rPr sz="2000" spc="-11" dirty="0">
                <a:latin typeface="Century Schoolbook"/>
                <a:cs typeface="Century Schoolbook"/>
              </a:rPr>
              <a:t>pedestrian</a:t>
            </a:r>
            <a:endParaRPr sz="2000" dirty="0">
              <a:latin typeface="Century Schoolbook"/>
              <a:cs typeface="Century Schoolbook"/>
            </a:endParaRPr>
          </a:p>
          <a:p>
            <a:pPr marL="266693" indent="-253994">
              <a:spcBef>
                <a:spcPts val="600"/>
              </a:spcBef>
              <a:buAutoNum type="arabicPlain"/>
              <a:tabLst>
                <a:tab pos="266693" algn="l"/>
                <a:tab pos="535927" algn="l"/>
              </a:tabLst>
            </a:pPr>
            <a:r>
              <a:rPr sz="2000" spc="-51" dirty="0">
                <a:latin typeface="Century Schoolbook"/>
                <a:cs typeface="Century Schoolbook"/>
              </a:rPr>
              <a:t>-</a:t>
            </a:r>
            <a:r>
              <a:rPr sz="2000" dirty="0">
                <a:latin typeface="Century Schoolbook"/>
                <a:cs typeface="Century Schoolbook"/>
              </a:rPr>
              <a:t>	</a:t>
            </a:r>
            <a:r>
              <a:rPr sz="2000" spc="-25" dirty="0">
                <a:latin typeface="Century Schoolbook"/>
                <a:cs typeface="Century Schoolbook"/>
              </a:rPr>
              <a:t>car</a:t>
            </a:r>
            <a:endParaRPr sz="2000" dirty="0">
              <a:latin typeface="Century Schoolbook"/>
              <a:cs typeface="Century Schoolbook"/>
            </a:endParaRPr>
          </a:p>
          <a:p>
            <a:pPr marL="266693" indent="-253994">
              <a:spcBef>
                <a:spcPts val="605"/>
              </a:spcBef>
              <a:buAutoNum type="arabicPlain"/>
              <a:tabLst>
                <a:tab pos="266693" algn="l"/>
                <a:tab pos="535927" algn="l"/>
              </a:tabLst>
            </a:pPr>
            <a:r>
              <a:rPr sz="2000" spc="-51" dirty="0">
                <a:latin typeface="Century Schoolbook"/>
                <a:cs typeface="Century Schoolbook"/>
              </a:rPr>
              <a:t>-</a:t>
            </a:r>
            <a:r>
              <a:rPr sz="2000" dirty="0">
                <a:latin typeface="Century Schoolbook"/>
                <a:cs typeface="Century Schoolbook"/>
              </a:rPr>
              <a:t>	</a:t>
            </a:r>
            <a:r>
              <a:rPr sz="2000" spc="-11" dirty="0">
                <a:latin typeface="Century Schoolbook"/>
                <a:cs typeface="Century Schoolbook"/>
              </a:rPr>
              <a:t>motorcycle</a:t>
            </a:r>
            <a:endParaRPr sz="2000" dirty="0">
              <a:latin typeface="Century Schoolbook"/>
              <a:cs typeface="Century Schoolbook"/>
            </a:endParaRPr>
          </a:p>
          <a:p>
            <a:pPr marL="266693" indent="-253994">
              <a:spcBef>
                <a:spcPts val="600"/>
              </a:spcBef>
              <a:buAutoNum type="arabicPlain"/>
              <a:tabLst>
                <a:tab pos="266693" algn="l"/>
                <a:tab pos="535927" algn="l"/>
              </a:tabLst>
            </a:pPr>
            <a:r>
              <a:rPr sz="2000" spc="-51" dirty="0">
                <a:latin typeface="Century Schoolbook"/>
                <a:cs typeface="Century Schoolbook"/>
              </a:rPr>
              <a:t>-</a:t>
            </a:r>
            <a:r>
              <a:rPr sz="2000" dirty="0">
                <a:latin typeface="Century Schoolbook"/>
                <a:cs typeface="Century Schoolbook"/>
              </a:rPr>
              <a:t>	</a:t>
            </a:r>
            <a:r>
              <a:rPr sz="2000" spc="-11" dirty="0">
                <a:latin typeface="Century Schoolbook"/>
                <a:cs typeface="Century Schoolbook"/>
              </a:rPr>
              <a:t>background</a:t>
            </a:r>
            <a:endParaRPr sz="2000" dirty="0">
              <a:latin typeface="Century Schoolbook"/>
              <a:cs typeface="Century Schoolbook"/>
            </a:endParaRPr>
          </a:p>
        </p:txBody>
      </p:sp>
      <p:pic>
        <p:nvPicPr>
          <p:cNvPr id="122" name="object 66">
            <a:extLst>
              <a:ext uri="{FF2B5EF4-FFF2-40B4-BE49-F238E27FC236}">
                <a16:creationId xmlns:a16="http://schemas.microsoft.com/office/drawing/2014/main" id="{76ECCBB3-B7F7-65B9-E13D-68FA887E259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1006" y="2265914"/>
            <a:ext cx="2458759" cy="2459291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619BFA0E-E69C-AB5C-59FC-817AC0554227}"/>
              </a:ext>
            </a:extLst>
          </p:cNvPr>
          <p:cNvSpPr/>
          <p:nvPr/>
        </p:nvSpPr>
        <p:spPr>
          <a:xfrm>
            <a:off x="1373109" y="3495560"/>
            <a:ext cx="1018889" cy="9237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7" name="Left Brace 126">
            <a:extLst>
              <a:ext uri="{FF2B5EF4-FFF2-40B4-BE49-F238E27FC236}">
                <a16:creationId xmlns:a16="http://schemas.microsoft.com/office/drawing/2014/main" id="{3F35EF32-A606-7769-C27D-04E83AE58231}"/>
              </a:ext>
            </a:extLst>
          </p:cNvPr>
          <p:cNvSpPr/>
          <p:nvPr/>
        </p:nvSpPr>
        <p:spPr>
          <a:xfrm rot="10800000">
            <a:off x="2508929" y="3516901"/>
            <a:ext cx="146987" cy="902393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9" name="Left Brace 128">
            <a:extLst>
              <a:ext uri="{FF2B5EF4-FFF2-40B4-BE49-F238E27FC236}">
                <a16:creationId xmlns:a16="http://schemas.microsoft.com/office/drawing/2014/main" id="{9B9EA2EB-8288-4E6C-81AF-96C6639A114E}"/>
              </a:ext>
            </a:extLst>
          </p:cNvPr>
          <p:cNvSpPr/>
          <p:nvPr/>
        </p:nvSpPr>
        <p:spPr>
          <a:xfrm rot="5400000">
            <a:off x="1800013" y="2815364"/>
            <a:ext cx="165081" cy="1018891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C55A8C8-2EAF-2BE5-DF01-D5F63A46DCD3}"/>
              </a:ext>
            </a:extLst>
          </p:cNvPr>
          <p:cNvSpPr txBox="1"/>
          <p:nvPr/>
        </p:nvSpPr>
        <p:spPr>
          <a:xfrm>
            <a:off x="1721785" y="278594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b</a:t>
            </a:r>
            <a:r>
              <a:rPr lang="fr-FR" baseline="-25000" dirty="0" err="1"/>
              <a:t>w</a:t>
            </a:r>
            <a:endParaRPr lang="en-NZ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0A4321C-2E22-FAB2-AF08-F007B5A9C253}"/>
              </a:ext>
            </a:extLst>
          </p:cNvPr>
          <p:cNvSpPr txBox="1"/>
          <p:nvPr/>
        </p:nvSpPr>
        <p:spPr>
          <a:xfrm>
            <a:off x="2746667" y="373985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b</a:t>
            </a:r>
            <a:r>
              <a:rPr lang="fr-FR" baseline="-25000" dirty="0" err="1"/>
              <a:t>h</a:t>
            </a:r>
            <a:endParaRPr lang="en-NZ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D39D1805-50D2-44B8-EB33-9B1EB765CD3F}"/>
              </a:ext>
            </a:extLst>
          </p:cNvPr>
          <p:cNvSpPr/>
          <p:nvPr/>
        </p:nvSpPr>
        <p:spPr>
          <a:xfrm>
            <a:off x="1828551" y="3870522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BF71D92-06E2-6A53-2FDC-2061D9914853}"/>
              </a:ext>
            </a:extLst>
          </p:cNvPr>
          <p:cNvCxnSpPr>
            <a:cxnSpLocks/>
            <a:endCxn id="133" idx="4"/>
          </p:cNvCxnSpPr>
          <p:nvPr/>
        </p:nvCxnSpPr>
        <p:spPr>
          <a:xfrm flipV="1">
            <a:off x="1243019" y="3978523"/>
            <a:ext cx="639533" cy="1029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00D22BB3-6C6C-4A78-F6FF-E480F5C73EF3}"/>
              </a:ext>
            </a:extLst>
          </p:cNvPr>
          <p:cNvSpPr txBox="1"/>
          <p:nvPr/>
        </p:nvSpPr>
        <p:spPr>
          <a:xfrm>
            <a:off x="785623" y="4973209"/>
            <a:ext cx="80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b</a:t>
            </a:r>
            <a:r>
              <a:rPr lang="fr-FR" baseline="-25000" dirty="0" err="1"/>
              <a:t>x</a:t>
            </a:r>
            <a:r>
              <a:rPr lang="fr-FR" baseline="-25000" dirty="0"/>
              <a:t>,</a:t>
            </a:r>
            <a:r>
              <a:rPr lang="fr-FR" dirty="0"/>
              <a:t>, b</a:t>
            </a:r>
            <a:r>
              <a:rPr lang="fr-FR" baseline="-25000" dirty="0"/>
              <a:t>y</a:t>
            </a:r>
            <a:endParaRPr lang="en-NZ" dirty="0"/>
          </a:p>
        </p:txBody>
      </p:sp>
      <p:sp>
        <p:nvSpPr>
          <p:cNvPr id="141" name="Left Brace 140">
            <a:extLst>
              <a:ext uri="{FF2B5EF4-FFF2-40B4-BE49-F238E27FC236}">
                <a16:creationId xmlns:a16="http://schemas.microsoft.com/office/drawing/2014/main" id="{C81B34BB-E598-CB18-7317-0A1FB8FB1E66}"/>
              </a:ext>
            </a:extLst>
          </p:cNvPr>
          <p:cNvSpPr/>
          <p:nvPr/>
        </p:nvSpPr>
        <p:spPr>
          <a:xfrm rot="16200000">
            <a:off x="6304336" y="2083004"/>
            <a:ext cx="260237" cy="49960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A2E95CF-7C28-F8A5-A45E-9F92AF0DC929}"/>
              </a:ext>
            </a:extLst>
          </p:cNvPr>
          <p:cNvSpPr txBox="1"/>
          <p:nvPr/>
        </p:nvSpPr>
        <p:spPr>
          <a:xfrm>
            <a:off x="6087872" y="4742110"/>
            <a:ext cx="693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CNN</a:t>
            </a:r>
            <a:endParaRPr lang="en-NZ" dirty="0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07CC92B9-F54D-001A-2EE2-CEE9AB8BA36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8958736" y="2949345"/>
            <a:ext cx="965887" cy="493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5CD48C0-F75D-A8F9-150B-82FD44211B5A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8958736" y="3443308"/>
            <a:ext cx="965887" cy="489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AB194CD8-EF0F-7D8C-F023-1A61F8ABC4A6}"/>
              </a:ext>
            </a:extLst>
          </p:cNvPr>
          <p:cNvSpPr txBox="1"/>
          <p:nvPr/>
        </p:nvSpPr>
        <p:spPr>
          <a:xfrm>
            <a:off x="9744642" y="2200342"/>
            <a:ext cx="1765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Softmax</a:t>
            </a:r>
            <a:r>
              <a:rPr lang="fr-FR" dirty="0"/>
              <a:t> unit</a:t>
            </a:r>
          </a:p>
          <a:p>
            <a:pPr algn="ctr"/>
            <a:r>
              <a:rPr lang="fr-FR" dirty="0"/>
              <a:t>(e.g., 2 if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car)</a:t>
            </a:r>
            <a:endParaRPr lang="en-NZ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EB935A1-8E17-4F66-7196-C69C98603FBB}"/>
              </a:ext>
            </a:extLst>
          </p:cNvPr>
          <p:cNvSpPr txBox="1"/>
          <p:nvPr/>
        </p:nvSpPr>
        <p:spPr>
          <a:xfrm>
            <a:off x="9744642" y="3966069"/>
            <a:ext cx="1765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Bounding</a:t>
            </a:r>
            <a:r>
              <a:rPr lang="fr-FR" dirty="0"/>
              <a:t> box </a:t>
            </a:r>
          </a:p>
          <a:p>
            <a:pPr algn="ctr"/>
            <a:r>
              <a:rPr lang="fr-FR" dirty="0"/>
              <a:t>(</a:t>
            </a:r>
            <a:r>
              <a:rPr lang="fr-FR" dirty="0" err="1"/>
              <a:t>b</a:t>
            </a:r>
            <a:r>
              <a:rPr lang="fr-FR" baseline="-25000" dirty="0" err="1"/>
              <a:t>x</a:t>
            </a:r>
            <a:r>
              <a:rPr lang="fr-FR" baseline="-25000" dirty="0"/>
              <a:t>,</a:t>
            </a:r>
            <a:r>
              <a:rPr lang="fr-FR" dirty="0"/>
              <a:t>, b</a:t>
            </a:r>
            <a:r>
              <a:rPr lang="fr-FR" baseline="-25000" dirty="0"/>
              <a:t>y</a:t>
            </a:r>
            <a:r>
              <a:rPr lang="en-NZ" dirty="0"/>
              <a:t>,</a:t>
            </a:r>
            <a:r>
              <a:rPr lang="fr-FR" dirty="0"/>
              <a:t> </a:t>
            </a:r>
            <a:r>
              <a:rPr lang="fr-FR" dirty="0" err="1"/>
              <a:t>b</a:t>
            </a:r>
            <a:r>
              <a:rPr lang="fr-FR" baseline="-25000" dirty="0" err="1"/>
              <a:t>h</a:t>
            </a:r>
            <a:r>
              <a:rPr lang="fr-FR" baseline="-25000" dirty="0"/>
              <a:t>,</a:t>
            </a:r>
            <a:r>
              <a:rPr lang="fr-FR" dirty="0"/>
              <a:t>, </a:t>
            </a:r>
            <a:r>
              <a:rPr lang="fr-FR" dirty="0" err="1"/>
              <a:t>b</a:t>
            </a:r>
            <a:r>
              <a:rPr lang="fr-FR" baseline="-25000" dirty="0" err="1"/>
              <a:t>w</a:t>
            </a:r>
            <a:r>
              <a:rPr lang="en-NZ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8D06B3-C416-2386-A8D0-CB5C33D17918}"/>
              </a:ext>
            </a:extLst>
          </p:cNvPr>
          <p:cNvSpPr txBox="1"/>
          <p:nvPr/>
        </p:nvSpPr>
        <p:spPr>
          <a:xfrm>
            <a:off x="2891479" y="4657257"/>
            <a:ext cx="69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(1,1)</a:t>
            </a:r>
            <a:endParaRPr lang="en-NZ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F12388-20D8-CDB2-3A3D-CB99D80C43AD}"/>
              </a:ext>
            </a:extLst>
          </p:cNvPr>
          <p:cNvSpPr txBox="1"/>
          <p:nvPr/>
        </p:nvSpPr>
        <p:spPr>
          <a:xfrm>
            <a:off x="373824" y="1961614"/>
            <a:ext cx="69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(0,0)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76436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Computer Vision Tasks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endParaRPr lang="en-NZ" b="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5E7DEB-CBCB-C062-B52C-1FEB9EF4F2BB}"/>
              </a:ext>
            </a:extLst>
          </p:cNvPr>
          <p:cNvSpPr txBox="1">
            <a:spLocks/>
          </p:cNvSpPr>
          <p:nvPr/>
        </p:nvSpPr>
        <p:spPr>
          <a:xfrm>
            <a:off x="903817" y="1158798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endParaRPr lang="en-NZ" b="0" dirty="0">
              <a:solidFill>
                <a:schemeClr val="tx1"/>
              </a:solidFill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575744" y="2141877"/>
            <a:ext cx="2202815" cy="179792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66693" indent="-253994">
              <a:spcBef>
                <a:spcPts val="700"/>
              </a:spcBef>
              <a:buAutoNum type="arabicPlain"/>
              <a:tabLst>
                <a:tab pos="266693" algn="l"/>
                <a:tab pos="535927" algn="l"/>
              </a:tabLst>
            </a:pPr>
            <a:r>
              <a:rPr sz="2400" spc="-51" dirty="0">
                <a:latin typeface="Century Schoolbook"/>
                <a:cs typeface="Century Schoolbook"/>
              </a:rPr>
              <a:t>-</a:t>
            </a:r>
            <a:r>
              <a:rPr sz="2400" dirty="0">
                <a:latin typeface="Century Schoolbook"/>
                <a:cs typeface="Century Schoolbook"/>
              </a:rPr>
              <a:t>	</a:t>
            </a:r>
            <a:r>
              <a:rPr sz="2400" spc="-11" dirty="0">
                <a:latin typeface="Century Schoolbook"/>
                <a:cs typeface="Century Schoolbook"/>
              </a:rPr>
              <a:t>pedestrian</a:t>
            </a:r>
            <a:endParaRPr sz="2400" dirty="0">
              <a:latin typeface="Century Schoolbook"/>
              <a:cs typeface="Century Schoolbook"/>
            </a:endParaRPr>
          </a:p>
          <a:p>
            <a:pPr marL="266693" indent="-253994">
              <a:spcBef>
                <a:spcPts val="600"/>
              </a:spcBef>
              <a:buAutoNum type="arabicPlain"/>
              <a:tabLst>
                <a:tab pos="266693" algn="l"/>
                <a:tab pos="535927" algn="l"/>
              </a:tabLst>
            </a:pPr>
            <a:r>
              <a:rPr sz="2400" spc="-51" dirty="0">
                <a:latin typeface="Century Schoolbook"/>
                <a:cs typeface="Century Schoolbook"/>
              </a:rPr>
              <a:t>-</a:t>
            </a:r>
            <a:r>
              <a:rPr sz="2400" dirty="0">
                <a:latin typeface="Century Schoolbook"/>
                <a:cs typeface="Century Schoolbook"/>
              </a:rPr>
              <a:t>	</a:t>
            </a:r>
            <a:r>
              <a:rPr sz="2400" spc="-25" dirty="0">
                <a:latin typeface="Century Schoolbook"/>
                <a:cs typeface="Century Schoolbook"/>
              </a:rPr>
              <a:t>car</a:t>
            </a:r>
            <a:endParaRPr sz="2400" dirty="0">
              <a:latin typeface="Century Schoolbook"/>
              <a:cs typeface="Century Schoolbook"/>
            </a:endParaRPr>
          </a:p>
          <a:p>
            <a:pPr marL="266693" indent="-253994">
              <a:spcBef>
                <a:spcPts val="605"/>
              </a:spcBef>
              <a:buAutoNum type="arabicPlain"/>
              <a:tabLst>
                <a:tab pos="266693" algn="l"/>
                <a:tab pos="535927" algn="l"/>
              </a:tabLst>
            </a:pPr>
            <a:r>
              <a:rPr sz="2400" spc="-51" dirty="0">
                <a:latin typeface="Century Schoolbook"/>
                <a:cs typeface="Century Schoolbook"/>
              </a:rPr>
              <a:t>-</a:t>
            </a:r>
            <a:r>
              <a:rPr sz="2400" dirty="0">
                <a:latin typeface="Century Schoolbook"/>
                <a:cs typeface="Century Schoolbook"/>
              </a:rPr>
              <a:t>	</a:t>
            </a:r>
            <a:r>
              <a:rPr sz="2400" spc="-11" dirty="0">
                <a:latin typeface="Century Schoolbook"/>
                <a:cs typeface="Century Schoolbook"/>
              </a:rPr>
              <a:t>motorcycle</a:t>
            </a:r>
            <a:endParaRPr sz="2400" dirty="0">
              <a:latin typeface="Century Schoolbook"/>
              <a:cs typeface="Century Schoolbook"/>
            </a:endParaRPr>
          </a:p>
          <a:p>
            <a:pPr marL="266693" indent="-253994">
              <a:spcBef>
                <a:spcPts val="600"/>
              </a:spcBef>
              <a:buAutoNum type="arabicPlain"/>
              <a:tabLst>
                <a:tab pos="266693" algn="l"/>
                <a:tab pos="535927" algn="l"/>
              </a:tabLst>
            </a:pPr>
            <a:r>
              <a:rPr sz="2400" spc="-51" dirty="0">
                <a:latin typeface="Century Schoolbook"/>
                <a:cs typeface="Century Schoolbook"/>
              </a:rPr>
              <a:t>-</a:t>
            </a:r>
            <a:r>
              <a:rPr sz="2400" dirty="0">
                <a:latin typeface="Century Schoolbook"/>
                <a:cs typeface="Century Schoolbook"/>
              </a:rPr>
              <a:t>	</a:t>
            </a:r>
            <a:r>
              <a:rPr sz="2400" spc="-11" dirty="0">
                <a:latin typeface="Century Schoolbook"/>
                <a:cs typeface="Century Schoolbook"/>
              </a:rPr>
              <a:t>background</a:t>
            </a:r>
            <a:endParaRPr sz="2400" dirty="0">
              <a:latin typeface="Century Schoolbook"/>
              <a:cs typeface="Century Schoolbook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5333469" y="1012280"/>
            <a:ext cx="6197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9">
              <a:spcBef>
                <a:spcPts val="100"/>
              </a:spcBef>
            </a:pPr>
            <a:r>
              <a:rPr sz="2400" dirty="0">
                <a:latin typeface="Century Schoolbook"/>
                <a:cs typeface="Century Schoolbook"/>
              </a:rPr>
              <a:t>Need</a:t>
            </a:r>
            <a:r>
              <a:rPr sz="2400" spc="-15" dirty="0">
                <a:latin typeface="Century Schoolbook"/>
                <a:cs typeface="Century Schoolbook"/>
              </a:rPr>
              <a:t> </a:t>
            </a:r>
            <a:r>
              <a:rPr sz="2400" dirty="0">
                <a:latin typeface="Century Schoolbook"/>
                <a:cs typeface="Century Schoolbook"/>
              </a:rPr>
              <a:t>to</a:t>
            </a:r>
            <a:r>
              <a:rPr sz="2400" spc="-5" dirty="0">
                <a:latin typeface="Century Schoolbook"/>
                <a:cs typeface="Century Schoolbook"/>
              </a:rPr>
              <a:t> </a:t>
            </a:r>
            <a:r>
              <a:rPr sz="2400" dirty="0">
                <a:latin typeface="Century Schoolbook"/>
                <a:cs typeface="Century Schoolbook"/>
              </a:rPr>
              <a:t>output</a:t>
            </a:r>
            <a:r>
              <a:rPr sz="2400" spc="-5" dirty="0">
                <a:latin typeface="Century Schoolbook"/>
                <a:cs typeface="Century Schoolbook"/>
              </a:rPr>
              <a:t> </a:t>
            </a:r>
            <a:r>
              <a:rPr lang="fr-FR" sz="2400" dirty="0" err="1">
                <a:latin typeface="Cambria Math"/>
                <a:cs typeface="Cambria Math"/>
              </a:rPr>
              <a:t>b</a:t>
            </a:r>
            <a:r>
              <a:rPr lang="fr-FR" sz="2700" baseline="-15432" dirty="0" err="1">
                <a:latin typeface="Cambria Math"/>
                <a:cs typeface="Cambria Math"/>
              </a:rPr>
              <a:t>x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lang="fr-FR" sz="2400" spc="-91" dirty="0">
                <a:latin typeface="Cambria Math"/>
                <a:cs typeface="Cambria Math"/>
              </a:rPr>
              <a:t>b</a:t>
            </a:r>
            <a:r>
              <a:rPr lang="fr-FR" sz="2700" spc="-135" baseline="-15432" dirty="0">
                <a:latin typeface="Cambria Math"/>
                <a:cs typeface="Cambria Math"/>
              </a:rPr>
              <a:t>y</a:t>
            </a:r>
            <a:r>
              <a:rPr sz="2400" spc="-91" dirty="0">
                <a:latin typeface="Cambria Math"/>
                <a:cs typeface="Cambria Math"/>
              </a:rPr>
              <a:t>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lang="fr-FR" sz="2400" spc="175" dirty="0" err="1">
                <a:latin typeface="Cambria Math"/>
                <a:cs typeface="Cambria Math"/>
              </a:rPr>
              <a:t>b</a:t>
            </a:r>
            <a:r>
              <a:rPr lang="fr-FR" sz="2700" spc="263" baseline="-15432" dirty="0" err="1">
                <a:latin typeface="Cambria Math"/>
                <a:cs typeface="Cambria Math"/>
              </a:rPr>
              <a:t>h</a:t>
            </a:r>
            <a:r>
              <a:rPr sz="2400" spc="175" dirty="0">
                <a:latin typeface="Cambria Math"/>
                <a:cs typeface="Cambria Math"/>
              </a:rPr>
              <a:t>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lang="fr-FR" sz="2400" spc="185" dirty="0" err="1">
                <a:latin typeface="Cambria Math"/>
                <a:cs typeface="Cambria Math"/>
              </a:rPr>
              <a:t>b</a:t>
            </a:r>
            <a:r>
              <a:rPr lang="fr-FR" sz="2700" spc="277" baseline="-15432" dirty="0" err="1">
                <a:latin typeface="Cambria Math"/>
                <a:cs typeface="Cambria Math"/>
              </a:rPr>
              <a:t>w</a:t>
            </a:r>
            <a:r>
              <a:rPr sz="2400" spc="185" dirty="0">
                <a:latin typeface="Cambria Math"/>
                <a:cs typeface="Cambria Math"/>
              </a:rPr>
              <a:t>,</a:t>
            </a:r>
            <a:r>
              <a:rPr sz="2400" spc="-11" dirty="0">
                <a:latin typeface="Cambria Math"/>
                <a:cs typeface="Cambria Math"/>
              </a:rPr>
              <a:t> </a:t>
            </a:r>
            <a:r>
              <a:rPr sz="2400" dirty="0">
                <a:latin typeface="Century Schoolbook"/>
                <a:cs typeface="Century Schoolbook"/>
              </a:rPr>
              <a:t>class</a:t>
            </a:r>
            <a:r>
              <a:rPr sz="2400" spc="-5" dirty="0">
                <a:latin typeface="Century Schoolbook"/>
                <a:cs typeface="Century Schoolbook"/>
              </a:rPr>
              <a:t> </a:t>
            </a:r>
            <a:r>
              <a:rPr sz="2400" dirty="0">
                <a:latin typeface="Century Schoolbook"/>
                <a:cs typeface="Century Schoolbook"/>
              </a:rPr>
              <a:t>label</a:t>
            </a:r>
            <a:r>
              <a:rPr sz="2400" spc="-20" dirty="0">
                <a:latin typeface="Century Schoolbook"/>
                <a:cs typeface="Century Schoolbook"/>
              </a:rPr>
              <a:t> </a:t>
            </a:r>
            <a:r>
              <a:rPr sz="2400" dirty="0">
                <a:latin typeface="Century Schoolbook"/>
                <a:cs typeface="Century Schoolbook"/>
              </a:rPr>
              <a:t>(1-</a:t>
            </a:r>
            <a:r>
              <a:rPr sz="2400" spc="-25" dirty="0">
                <a:latin typeface="Century Schoolbook"/>
                <a:cs typeface="Century Schoolbook"/>
              </a:rPr>
              <a:t>4)</a:t>
            </a:r>
            <a:endParaRPr sz="2400" dirty="0">
              <a:latin typeface="Century Schoolbook"/>
              <a:cs typeface="Century Schoolbook"/>
            </a:endParaRPr>
          </a:p>
        </p:txBody>
      </p:sp>
      <p:pic>
        <p:nvPicPr>
          <p:cNvPr id="10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09961" y="1535227"/>
            <a:ext cx="1797977" cy="1801228"/>
          </a:xfrm>
          <a:prstGeom prst="rect">
            <a:avLst/>
          </a:prstGeom>
        </p:spPr>
      </p:pic>
      <p:pic>
        <p:nvPicPr>
          <p:cNvPr id="92" name="object 18">
            <a:extLst>
              <a:ext uri="{FF2B5EF4-FFF2-40B4-BE49-F238E27FC236}">
                <a16:creationId xmlns:a16="http://schemas.microsoft.com/office/drawing/2014/main" id="{E27C295C-2F2C-05F9-9566-9F380AC9F69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10110" y="1535227"/>
            <a:ext cx="1844319" cy="1844725"/>
          </a:xfrm>
          <a:prstGeom prst="rect">
            <a:avLst/>
          </a:prstGeom>
        </p:spPr>
      </p:pic>
      <p:sp>
        <p:nvSpPr>
          <p:cNvPr id="96" name="object 5">
            <a:extLst>
              <a:ext uri="{FF2B5EF4-FFF2-40B4-BE49-F238E27FC236}">
                <a16:creationId xmlns:a16="http://schemas.microsoft.com/office/drawing/2014/main" id="{28169B0F-838A-51F8-22C6-1B58E603F771}"/>
              </a:ext>
            </a:extLst>
          </p:cNvPr>
          <p:cNvSpPr/>
          <p:nvPr/>
        </p:nvSpPr>
        <p:spPr>
          <a:xfrm>
            <a:off x="3804305" y="3518905"/>
            <a:ext cx="564035" cy="3062539"/>
          </a:xfrm>
          <a:custGeom>
            <a:avLst/>
            <a:gdLst/>
            <a:ahLst/>
            <a:cxnLst/>
            <a:rect l="l" t="t" r="r" b="b"/>
            <a:pathLst>
              <a:path w="636904" h="1888489">
                <a:moveTo>
                  <a:pt x="104521" y="0"/>
                </a:moveTo>
                <a:lnTo>
                  <a:pt x="0" y="0"/>
                </a:lnTo>
                <a:lnTo>
                  <a:pt x="0" y="15240"/>
                </a:lnTo>
                <a:lnTo>
                  <a:pt x="0" y="1873250"/>
                </a:lnTo>
                <a:lnTo>
                  <a:pt x="0" y="1888490"/>
                </a:lnTo>
                <a:lnTo>
                  <a:pt x="104521" y="1888490"/>
                </a:lnTo>
                <a:lnTo>
                  <a:pt x="104521" y="1873250"/>
                </a:lnTo>
                <a:lnTo>
                  <a:pt x="36461" y="1873250"/>
                </a:lnTo>
                <a:lnTo>
                  <a:pt x="36461" y="15240"/>
                </a:lnTo>
                <a:lnTo>
                  <a:pt x="104521" y="15240"/>
                </a:lnTo>
                <a:lnTo>
                  <a:pt x="104521" y="0"/>
                </a:lnTo>
                <a:close/>
              </a:path>
              <a:path w="636904" h="1888489">
                <a:moveTo>
                  <a:pt x="636778" y="0"/>
                </a:moveTo>
                <a:lnTo>
                  <a:pt x="532244" y="0"/>
                </a:lnTo>
                <a:lnTo>
                  <a:pt x="532244" y="15240"/>
                </a:lnTo>
                <a:lnTo>
                  <a:pt x="600316" y="15240"/>
                </a:lnTo>
                <a:lnTo>
                  <a:pt x="600316" y="1873250"/>
                </a:lnTo>
                <a:lnTo>
                  <a:pt x="532244" y="1873250"/>
                </a:lnTo>
                <a:lnTo>
                  <a:pt x="532244" y="1888490"/>
                </a:lnTo>
                <a:lnTo>
                  <a:pt x="636778" y="1888490"/>
                </a:lnTo>
                <a:lnTo>
                  <a:pt x="636778" y="1873250"/>
                </a:lnTo>
                <a:lnTo>
                  <a:pt x="636778" y="15240"/>
                </a:lnTo>
                <a:lnTo>
                  <a:pt x="636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6">
            <a:extLst>
              <a:ext uri="{FF2B5EF4-FFF2-40B4-BE49-F238E27FC236}">
                <a16:creationId xmlns:a16="http://schemas.microsoft.com/office/drawing/2014/main" id="{BDE0E394-FECF-94B7-957F-84B9100B5DDC}"/>
              </a:ext>
            </a:extLst>
          </p:cNvPr>
          <p:cNvSpPr txBox="1"/>
          <p:nvPr/>
        </p:nvSpPr>
        <p:spPr>
          <a:xfrm>
            <a:off x="3863265" y="3348642"/>
            <a:ext cx="564033" cy="3200748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61593">
              <a:spcBef>
                <a:spcPts val="80"/>
              </a:spcBef>
            </a:pPr>
            <a:r>
              <a:rPr lang="fr-FR" sz="2400" spc="-25" dirty="0">
                <a:latin typeface="Cambria Math"/>
                <a:cs typeface="Cambria Math"/>
              </a:rPr>
              <a:t>p</a:t>
            </a:r>
            <a:r>
              <a:rPr lang="fr-FR" sz="2400" spc="-25" baseline="-25000" dirty="0">
                <a:latin typeface="Cambria Math"/>
                <a:cs typeface="Cambria Math"/>
              </a:rPr>
              <a:t>c</a:t>
            </a:r>
          </a:p>
          <a:p>
            <a:pPr marL="61593">
              <a:spcBef>
                <a:spcPts val="80"/>
              </a:spcBef>
            </a:pPr>
            <a:r>
              <a:rPr lang="fr-FR" sz="2400" spc="-25" dirty="0" err="1">
                <a:latin typeface="Cambria Math"/>
                <a:cs typeface="Cambria Math"/>
              </a:rPr>
              <a:t>b</a:t>
            </a:r>
            <a:r>
              <a:rPr lang="fr-FR" sz="2400" spc="-25" baseline="-25000" dirty="0" err="1">
                <a:latin typeface="Cambria Math"/>
                <a:cs typeface="Cambria Math"/>
              </a:rPr>
              <a:t>x</a:t>
            </a:r>
            <a:endParaRPr lang="fr-FR" sz="2400" spc="-25" baseline="-25000" dirty="0">
              <a:latin typeface="Cambria Math"/>
              <a:cs typeface="Cambria Math"/>
            </a:endParaRPr>
          </a:p>
          <a:p>
            <a:pPr marL="61593">
              <a:spcBef>
                <a:spcPts val="80"/>
              </a:spcBef>
            </a:pPr>
            <a:r>
              <a:rPr lang="fr-FR" sz="2400" spc="-25" dirty="0">
                <a:latin typeface="Cambria Math"/>
                <a:cs typeface="Cambria Math"/>
              </a:rPr>
              <a:t>b</a:t>
            </a:r>
            <a:r>
              <a:rPr lang="fr-FR" sz="2800" spc="-37" baseline="-15277" dirty="0">
                <a:latin typeface="Cambria Math"/>
                <a:cs typeface="Cambria Math"/>
              </a:rPr>
              <a:t>y</a:t>
            </a:r>
            <a:endParaRPr lang="fr-FR" sz="2800" baseline="-15277" dirty="0"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  <a:spcBef>
                <a:spcPts val="375"/>
              </a:spcBef>
            </a:pPr>
            <a:r>
              <a:rPr lang="fr-FR" sz="2400" spc="-25" dirty="0" err="1">
                <a:latin typeface="Cambria Math"/>
                <a:cs typeface="Cambria Math"/>
              </a:rPr>
              <a:t>b</a:t>
            </a:r>
            <a:r>
              <a:rPr lang="fr-FR" sz="2800" spc="-37" baseline="-15277" dirty="0" err="1">
                <a:latin typeface="Cambria Math"/>
                <a:cs typeface="Cambria Math"/>
              </a:rPr>
              <a:t>h</a:t>
            </a:r>
            <a:r>
              <a:rPr lang="fr-FR" sz="2800" spc="-37" baseline="-15277" dirty="0">
                <a:latin typeface="Cambria Math"/>
                <a:cs typeface="Cambria Math"/>
              </a:rPr>
              <a:t> </a:t>
            </a:r>
            <a:r>
              <a:rPr lang="fr-FR" sz="2400" spc="-25" dirty="0" err="1">
                <a:latin typeface="Cambria Math"/>
                <a:cs typeface="Cambria Math"/>
              </a:rPr>
              <a:t>b</a:t>
            </a:r>
            <a:r>
              <a:rPr lang="fr-FR" sz="2400" spc="-25" baseline="-25000" dirty="0" err="1">
                <a:latin typeface="Cambria Math"/>
                <a:cs typeface="Cambria Math"/>
              </a:rPr>
              <a:t>w</a:t>
            </a:r>
            <a:endParaRPr lang="fr-FR" sz="2400" spc="-25" baseline="-25000" dirty="0">
              <a:latin typeface="Cambria Math"/>
              <a:cs typeface="Cambria Math"/>
            </a:endParaRPr>
          </a:p>
          <a:p>
            <a:pPr marL="38099" marR="30479" indent="25399" algn="just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latin typeface="Cambria Math"/>
                <a:cs typeface="Cambria Math"/>
              </a:rPr>
              <a:t>c</a:t>
            </a:r>
            <a:r>
              <a:rPr lang="en-NZ" sz="2400" spc="-25" baseline="-25000" dirty="0">
                <a:latin typeface="Cambria Math"/>
                <a:cs typeface="Cambria Math"/>
              </a:rPr>
              <a:t>1</a:t>
            </a:r>
          </a:p>
          <a:p>
            <a:pPr marL="38099" marR="30479" indent="25399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latin typeface="Cambria Math"/>
                <a:cs typeface="Cambria Math"/>
              </a:rPr>
              <a:t>c</a:t>
            </a:r>
            <a:r>
              <a:rPr lang="en-NZ" sz="2400" spc="-25" baseline="-25000" dirty="0">
                <a:latin typeface="Cambria Math"/>
                <a:cs typeface="Cambria Math"/>
              </a:rPr>
              <a:t>2</a:t>
            </a:r>
          </a:p>
          <a:p>
            <a:pPr marL="38099" marR="30479" indent="25399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latin typeface="Cambria Math"/>
                <a:cs typeface="Cambria Math"/>
              </a:rPr>
              <a:t>c</a:t>
            </a:r>
            <a:r>
              <a:rPr lang="en-NZ" sz="2400" spc="-25" baseline="-25000" dirty="0">
                <a:latin typeface="Cambria Math"/>
                <a:cs typeface="Cambria Math"/>
              </a:rPr>
              <a:t>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EE7E5B-74DA-8044-6E8E-1B1D555F6D07}"/>
              </a:ext>
            </a:extLst>
          </p:cNvPr>
          <p:cNvSpPr txBox="1"/>
          <p:nvPr/>
        </p:nvSpPr>
        <p:spPr>
          <a:xfrm>
            <a:off x="3083660" y="4529241"/>
            <a:ext cx="63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y =</a:t>
            </a:r>
            <a:endParaRPr lang="en-NZ" sz="2400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719251A-F8C6-AF94-3EA9-6802D4893DD4}"/>
              </a:ext>
            </a:extLst>
          </p:cNvPr>
          <p:cNvCxnSpPr>
            <a:cxnSpLocks/>
          </p:cNvCxnSpPr>
          <p:nvPr/>
        </p:nvCxnSpPr>
        <p:spPr>
          <a:xfrm flipH="1">
            <a:off x="4046430" y="3095600"/>
            <a:ext cx="235119" cy="345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0712D9C7-D78A-3A17-ED69-99806256BC0A}"/>
              </a:ext>
            </a:extLst>
          </p:cNvPr>
          <p:cNvSpPr txBox="1"/>
          <p:nvPr/>
        </p:nvSpPr>
        <p:spPr>
          <a:xfrm>
            <a:off x="3579540" y="2449268"/>
            <a:ext cx="2901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Is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? (1 or 0 if none of the classes)</a:t>
            </a:r>
            <a:endParaRPr lang="en-NZ" dirty="0"/>
          </a:p>
        </p:txBody>
      </p:sp>
      <p:sp>
        <p:nvSpPr>
          <p:cNvPr id="108" name="Left Brace 107">
            <a:extLst>
              <a:ext uri="{FF2B5EF4-FFF2-40B4-BE49-F238E27FC236}">
                <a16:creationId xmlns:a16="http://schemas.microsoft.com/office/drawing/2014/main" id="{1999EF3C-78DA-ED11-AAEE-DF547C44BF77}"/>
              </a:ext>
            </a:extLst>
          </p:cNvPr>
          <p:cNvSpPr/>
          <p:nvPr/>
        </p:nvSpPr>
        <p:spPr>
          <a:xfrm rot="10800000">
            <a:off x="4486253" y="3890335"/>
            <a:ext cx="161947" cy="1367464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0" name="Left Brace 109">
            <a:extLst>
              <a:ext uri="{FF2B5EF4-FFF2-40B4-BE49-F238E27FC236}">
                <a16:creationId xmlns:a16="http://schemas.microsoft.com/office/drawing/2014/main" id="{36284192-DB9F-E411-F674-B2F82064AFF6}"/>
              </a:ext>
            </a:extLst>
          </p:cNvPr>
          <p:cNvSpPr/>
          <p:nvPr/>
        </p:nvSpPr>
        <p:spPr>
          <a:xfrm rot="10800000">
            <a:off x="4486252" y="5463127"/>
            <a:ext cx="161947" cy="1118316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07E1162-3E77-1C4C-DABC-CB15DE730190}"/>
              </a:ext>
            </a:extLst>
          </p:cNvPr>
          <p:cNvSpPr txBox="1"/>
          <p:nvPr/>
        </p:nvSpPr>
        <p:spPr>
          <a:xfrm>
            <a:off x="4800438" y="3610906"/>
            <a:ext cx="106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If p</a:t>
            </a:r>
            <a:r>
              <a:rPr lang="fr-FR" baseline="-25000" dirty="0"/>
              <a:t>c</a:t>
            </a:r>
            <a:r>
              <a:rPr lang="fr-FR" dirty="0"/>
              <a:t> = 1</a:t>
            </a:r>
            <a:endParaRPr lang="en-NZ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9EC9E7A-FB4F-48AD-D1CE-7DADA3F1A171}"/>
              </a:ext>
            </a:extLst>
          </p:cNvPr>
          <p:cNvSpPr txBox="1"/>
          <p:nvPr/>
        </p:nvSpPr>
        <p:spPr>
          <a:xfrm>
            <a:off x="4774522" y="4248721"/>
            <a:ext cx="159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Bounding</a:t>
            </a:r>
            <a:r>
              <a:rPr lang="fr-FR" dirty="0"/>
              <a:t> box </a:t>
            </a:r>
            <a:r>
              <a:rPr lang="fr-FR" dirty="0" err="1"/>
              <a:t>coordinates</a:t>
            </a:r>
            <a:endParaRPr lang="en-NZ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28C2570-75CB-502D-0254-7A8A0C66DB9F}"/>
              </a:ext>
            </a:extLst>
          </p:cNvPr>
          <p:cNvSpPr txBox="1"/>
          <p:nvPr/>
        </p:nvSpPr>
        <p:spPr>
          <a:xfrm>
            <a:off x="4800437" y="5843308"/>
            <a:ext cx="1219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Class</a:t>
            </a:r>
            <a:endParaRPr lang="en-NZ" dirty="0"/>
          </a:p>
        </p:txBody>
      </p:sp>
      <p:sp>
        <p:nvSpPr>
          <p:cNvPr id="114" name="object 5">
            <a:extLst>
              <a:ext uri="{FF2B5EF4-FFF2-40B4-BE49-F238E27FC236}">
                <a16:creationId xmlns:a16="http://schemas.microsoft.com/office/drawing/2014/main" id="{2887011B-6F89-A91B-6F67-619B66C4A7F3}"/>
              </a:ext>
            </a:extLst>
          </p:cNvPr>
          <p:cNvSpPr/>
          <p:nvPr/>
        </p:nvSpPr>
        <p:spPr>
          <a:xfrm>
            <a:off x="8052583" y="3550213"/>
            <a:ext cx="564035" cy="3062539"/>
          </a:xfrm>
          <a:custGeom>
            <a:avLst/>
            <a:gdLst/>
            <a:ahLst/>
            <a:cxnLst/>
            <a:rect l="l" t="t" r="r" b="b"/>
            <a:pathLst>
              <a:path w="636904" h="1888489">
                <a:moveTo>
                  <a:pt x="104521" y="0"/>
                </a:moveTo>
                <a:lnTo>
                  <a:pt x="0" y="0"/>
                </a:lnTo>
                <a:lnTo>
                  <a:pt x="0" y="15240"/>
                </a:lnTo>
                <a:lnTo>
                  <a:pt x="0" y="1873250"/>
                </a:lnTo>
                <a:lnTo>
                  <a:pt x="0" y="1888490"/>
                </a:lnTo>
                <a:lnTo>
                  <a:pt x="104521" y="1888490"/>
                </a:lnTo>
                <a:lnTo>
                  <a:pt x="104521" y="1873250"/>
                </a:lnTo>
                <a:lnTo>
                  <a:pt x="36461" y="1873250"/>
                </a:lnTo>
                <a:lnTo>
                  <a:pt x="36461" y="15240"/>
                </a:lnTo>
                <a:lnTo>
                  <a:pt x="104521" y="15240"/>
                </a:lnTo>
                <a:lnTo>
                  <a:pt x="104521" y="0"/>
                </a:lnTo>
                <a:close/>
              </a:path>
              <a:path w="636904" h="1888489">
                <a:moveTo>
                  <a:pt x="636778" y="0"/>
                </a:moveTo>
                <a:lnTo>
                  <a:pt x="532244" y="0"/>
                </a:lnTo>
                <a:lnTo>
                  <a:pt x="532244" y="15240"/>
                </a:lnTo>
                <a:lnTo>
                  <a:pt x="600316" y="15240"/>
                </a:lnTo>
                <a:lnTo>
                  <a:pt x="600316" y="1873250"/>
                </a:lnTo>
                <a:lnTo>
                  <a:pt x="532244" y="1873250"/>
                </a:lnTo>
                <a:lnTo>
                  <a:pt x="532244" y="1888490"/>
                </a:lnTo>
                <a:lnTo>
                  <a:pt x="636778" y="1888490"/>
                </a:lnTo>
                <a:lnTo>
                  <a:pt x="636778" y="1873250"/>
                </a:lnTo>
                <a:lnTo>
                  <a:pt x="636778" y="15240"/>
                </a:lnTo>
                <a:lnTo>
                  <a:pt x="636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6">
            <a:extLst>
              <a:ext uri="{FF2B5EF4-FFF2-40B4-BE49-F238E27FC236}">
                <a16:creationId xmlns:a16="http://schemas.microsoft.com/office/drawing/2014/main" id="{1BE7066D-0407-6031-E8D0-776688BF5448}"/>
              </a:ext>
            </a:extLst>
          </p:cNvPr>
          <p:cNvSpPr txBox="1"/>
          <p:nvPr/>
        </p:nvSpPr>
        <p:spPr>
          <a:xfrm>
            <a:off x="8019928" y="3461545"/>
            <a:ext cx="564033" cy="3200748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61593" algn="ctr">
              <a:spcBef>
                <a:spcPts val="80"/>
              </a:spcBef>
            </a:pPr>
            <a:r>
              <a:rPr lang="fr-FR" sz="2400" spc="-25" dirty="0">
                <a:latin typeface="Cambria Math"/>
                <a:cs typeface="Cambria Math"/>
              </a:rPr>
              <a:t>1</a:t>
            </a:r>
            <a:endParaRPr lang="fr-FR" sz="2400" spc="-25" baseline="-25000" dirty="0">
              <a:latin typeface="Cambria Math"/>
              <a:cs typeface="Cambria Math"/>
            </a:endParaRPr>
          </a:p>
          <a:p>
            <a:pPr marL="61593" algn="ctr">
              <a:spcBef>
                <a:spcPts val="80"/>
              </a:spcBef>
            </a:pPr>
            <a:r>
              <a:rPr lang="fr-FR" sz="2400" spc="-25" dirty="0">
                <a:latin typeface="Cambria Math"/>
                <a:cs typeface="Cambria Math"/>
              </a:rPr>
              <a:t>0.5</a:t>
            </a:r>
            <a:endParaRPr lang="fr-FR" sz="2400" spc="-25" baseline="-25000" dirty="0">
              <a:latin typeface="Cambria Math"/>
              <a:cs typeface="Cambria Math"/>
            </a:endParaRPr>
          </a:p>
          <a:p>
            <a:pPr marL="61593" algn="ctr">
              <a:spcBef>
                <a:spcPts val="80"/>
              </a:spcBef>
            </a:pPr>
            <a:r>
              <a:rPr lang="fr-FR" sz="2400" spc="-25" dirty="0">
                <a:latin typeface="Cambria Math"/>
                <a:cs typeface="Cambria Math"/>
              </a:rPr>
              <a:t>0.7</a:t>
            </a:r>
            <a:endParaRPr lang="fr-FR" sz="2800" baseline="-15277" dirty="0">
              <a:latin typeface="Cambria Math"/>
              <a:cs typeface="Cambria Math"/>
            </a:endParaRPr>
          </a:p>
          <a:p>
            <a:pPr marL="38099" marR="30479" indent="25399" algn="ctr">
              <a:lnSpc>
                <a:spcPct val="102299"/>
              </a:lnSpc>
              <a:spcBef>
                <a:spcPts val="375"/>
              </a:spcBef>
            </a:pPr>
            <a:r>
              <a:rPr lang="fr-FR" sz="2400" spc="-25" dirty="0">
                <a:latin typeface="Cambria Math"/>
                <a:cs typeface="Cambria Math"/>
              </a:rPr>
              <a:t>0.3</a:t>
            </a:r>
            <a:r>
              <a:rPr lang="fr-FR" sz="2800" spc="-37" baseline="-15277" dirty="0">
                <a:latin typeface="Cambria Math"/>
                <a:cs typeface="Cambria Math"/>
              </a:rPr>
              <a:t> </a:t>
            </a:r>
            <a:r>
              <a:rPr lang="fr-FR" sz="2400" spc="-25" dirty="0">
                <a:latin typeface="Cambria Math"/>
                <a:cs typeface="Cambria Math"/>
              </a:rPr>
              <a:t>0.4</a:t>
            </a:r>
          </a:p>
          <a:p>
            <a:pPr marL="38099" marR="30479" indent="25399" algn="ctr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latin typeface="Cambria Math"/>
                <a:cs typeface="Cambria Math"/>
              </a:rPr>
              <a:t>0</a:t>
            </a:r>
            <a:endParaRPr lang="en-NZ" sz="2400" spc="-25" baseline="-25000" dirty="0">
              <a:latin typeface="Cambria Math"/>
              <a:cs typeface="Cambria Math"/>
            </a:endParaRPr>
          </a:p>
          <a:p>
            <a:pPr marL="38099" marR="30479" indent="25399" algn="ctr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latin typeface="Cambria Math"/>
                <a:cs typeface="Cambria Math"/>
              </a:rPr>
              <a:t>1</a:t>
            </a:r>
            <a:endParaRPr lang="en-NZ" sz="2400" spc="-25" baseline="-25000" dirty="0">
              <a:latin typeface="Cambria Math"/>
              <a:cs typeface="Cambria Math"/>
            </a:endParaRPr>
          </a:p>
          <a:p>
            <a:pPr marL="38099" marR="30479" indent="25399" algn="ctr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latin typeface="Cambria Math"/>
                <a:cs typeface="Cambria Math"/>
              </a:rPr>
              <a:t>0</a:t>
            </a:r>
            <a:endParaRPr lang="en-NZ" sz="2400" spc="-25" baseline="-25000" dirty="0">
              <a:latin typeface="Cambria Math"/>
              <a:cs typeface="Cambria Math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68A912A-4140-967F-45E7-A06ACE0F2F11}"/>
              </a:ext>
            </a:extLst>
          </p:cNvPr>
          <p:cNvSpPr/>
          <p:nvPr/>
        </p:nvSpPr>
        <p:spPr>
          <a:xfrm>
            <a:off x="8002509" y="2470705"/>
            <a:ext cx="769200" cy="72450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8" name="object 5">
            <a:extLst>
              <a:ext uri="{FF2B5EF4-FFF2-40B4-BE49-F238E27FC236}">
                <a16:creationId xmlns:a16="http://schemas.microsoft.com/office/drawing/2014/main" id="{70D90660-19F6-10D4-C1F5-119AACF66D4A}"/>
              </a:ext>
            </a:extLst>
          </p:cNvPr>
          <p:cNvSpPr/>
          <p:nvPr/>
        </p:nvSpPr>
        <p:spPr>
          <a:xfrm>
            <a:off x="10455368" y="3550213"/>
            <a:ext cx="564035" cy="3062539"/>
          </a:xfrm>
          <a:custGeom>
            <a:avLst/>
            <a:gdLst/>
            <a:ahLst/>
            <a:cxnLst/>
            <a:rect l="l" t="t" r="r" b="b"/>
            <a:pathLst>
              <a:path w="636904" h="1888489">
                <a:moveTo>
                  <a:pt x="104521" y="0"/>
                </a:moveTo>
                <a:lnTo>
                  <a:pt x="0" y="0"/>
                </a:lnTo>
                <a:lnTo>
                  <a:pt x="0" y="15240"/>
                </a:lnTo>
                <a:lnTo>
                  <a:pt x="0" y="1873250"/>
                </a:lnTo>
                <a:lnTo>
                  <a:pt x="0" y="1888490"/>
                </a:lnTo>
                <a:lnTo>
                  <a:pt x="104521" y="1888490"/>
                </a:lnTo>
                <a:lnTo>
                  <a:pt x="104521" y="1873250"/>
                </a:lnTo>
                <a:lnTo>
                  <a:pt x="36461" y="1873250"/>
                </a:lnTo>
                <a:lnTo>
                  <a:pt x="36461" y="15240"/>
                </a:lnTo>
                <a:lnTo>
                  <a:pt x="104521" y="15240"/>
                </a:lnTo>
                <a:lnTo>
                  <a:pt x="104521" y="0"/>
                </a:lnTo>
                <a:close/>
              </a:path>
              <a:path w="636904" h="1888489">
                <a:moveTo>
                  <a:pt x="636778" y="0"/>
                </a:moveTo>
                <a:lnTo>
                  <a:pt x="532244" y="0"/>
                </a:lnTo>
                <a:lnTo>
                  <a:pt x="532244" y="15240"/>
                </a:lnTo>
                <a:lnTo>
                  <a:pt x="600316" y="15240"/>
                </a:lnTo>
                <a:lnTo>
                  <a:pt x="600316" y="1873250"/>
                </a:lnTo>
                <a:lnTo>
                  <a:pt x="532244" y="1873250"/>
                </a:lnTo>
                <a:lnTo>
                  <a:pt x="532244" y="1888490"/>
                </a:lnTo>
                <a:lnTo>
                  <a:pt x="636778" y="1888490"/>
                </a:lnTo>
                <a:lnTo>
                  <a:pt x="636778" y="1873250"/>
                </a:lnTo>
                <a:lnTo>
                  <a:pt x="636778" y="15240"/>
                </a:lnTo>
                <a:lnTo>
                  <a:pt x="636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67DA6C1-CA08-24DC-BA1C-7AA2388D9606}"/>
              </a:ext>
            </a:extLst>
          </p:cNvPr>
          <p:cNvCxnSpPr>
            <a:cxnSpLocks/>
          </p:cNvCxnSpPr>
          <p:nvPr/>
        </p:nvCxnSpPr>
        <p:spPr>
          <a:xfrm flipH="1">
            <a:off x="11299050" y="4356445"/>
            <a:ext cx="235119" cy="345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E6BD93D2-F8DF-846F-5A2C-52E90DDC7ADA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16</a:t>
            </a:fld>
            <a:endParaRPr lang="en-NZ" dirty="0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D42CCE9E-E065-DCD2-F5FD-85BB712721DC}"/>
              </a:ext>
            </a:extLst>
          </p:cNvPr>
          <p:cNvSpPr txBox="1"/>
          <p:nvPr/>
        </p:nvSpPr>
        <p:spPr>
          <a:xfrm>
            <a:off x="10422713" y="3461546"/>
            <a:ext cx="564033" cy="3314818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61593" algn="ctr">
              <a:spcBef>
                <a:spcPts val="80"/>
              </a:spcBef>
            </a:pPr>
            <a:r>
              <a:rPr lang="fr-FR" sz="2400" spc="-25" dirty="0">
                <a:latin typeface="Cambria Math"/>
                <a:cs typeface="Cambria Math"/>
              </a:rPr>
              <a:t>0</a:t>
            </a:r>
            <a:endParaRPr lang="fr-FR" sz="2400" spc="-25" baseline="-25000" dirty="0">
              <a:latin typeface="Cambria Math"/>
              <a:cs typeface="Cambria Math"/>
            </a:endParaRPr>
          </a:p>
          <a:p>
            <a:pPr marL="61593" algn="ctr">
              <a:spcBef>
                <a:spcPts val="80"/>
              </a:spcBef>
            </a:pPr>
            <a:r>
              <a:rPr lang="fr-FR" sz="2400" spc="-25" dirty="0">
                <a:latin typeface="Cambria Math"/>
                <a:cs typeface="Cambria Math"/>
              </a:rPr>
              <a:t>?</a:t>
            </a:r>
            <a:endParaRPr lang="fr-FR" sz="2400" spc="-25" baseline="-25000" dirty="0">
              <a:latin typeface="Cambria Math"/>
              <a:cs typeface="Cambria Math"/>
            </a:endParaRPr>
          </a:p>
          <a:p>
            <a:pPr marL="61593" algn="ctr">
              <a:spcBef>
                <a:spcPts val="80"/>
              </a:spcBef>
            </a:pPr>
            <a:r>
              <a:rPr lang="fr-FR" sz="2400" spc="-25" dirty="0">
                <a:latin typeface="Cambria Math"/>
                <a:cs typeface="Cambria Math"/>
              </a:rPr>
              <a:t>?</a:t>
            </a:r>
            <a:endParaRPr lang="fr-FR" sz="2800" baseline="-15277" dirty="0">
              <a:latin typeface="Cambria Math"/>
              <a:cs typeface="Cambria Math"/>
            </a:endParaRPr>
          </a:p>
          <a:p>
            <a:pPr marL="38099" marR="30479" indent="25399" algn="ctr">
              <a:lnSpc>
                <a:spcPct val="102299"/>
              </a:lnSpc>
              <a:spcBef>
                <a:spcPts val="375"/>
              </a:spcBef>
            </a:pPr>
            <a:r>
              <a:rPr lang="fr-FR" sz="2400" spc="-25" dirty="0">
                <a:latin typeface="Cambria Math"/>
                <a:cs typeface="Cambria Math"/>
              </a:rPr>
              <a:t>?</a:t>
            </a:r>
            <a:r>
              <a:rPr lang="fr-FR" sz="2800" spc="-37" baseline="-15277" dirty="0">
                <a:latin typeface="Cambria Math"/>
                <a:cs typeface="Cambria Math"/>
              </a:rPr>
              <a:t> </a:t>
            </a:r>
            <a:endParaRPr lang="fr-FR" sz="2400" spc="-25" dirty="0">
              <a:latin typeface="Cambria Math"/>
              <a:cs typeface="Cambria Math"/>
            </a:endParaRPr>
          </a:p>
          <a:p>
            <a:pPr marL="38099" marR="30479" indent="25399" algn="ctr">
              <a:lnSpc>
                <a:spcPct val="102299"/>
              </a:lnSpc>
              <a:spcBef>
                <a:spcPts val="375"/>
              </a:spcBef>
            </a:pPr>
            <a:r>
              <a:rPr lang="fr-FR" sz="2400" spc="-25" dirty="0">
                <a:latin typeface="Cambria Math"/>
                <a:cs typeface="Cambria Math"/>
              </a:rPr>
              <a:t>?</a:t>
            </a:r>
          </a:p>
          <a:p>
            <a:pPr marL="38099" marR="30479" indent="25399" algn="ctr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latin typeface="Cambria Math"/>
                <a:cs typeface="Cambria Math"/>
              </a:rPr>
              <a:t>?</a:t>
            </a:r>
            <a:endParaRPr lang="en-NZ" sz="2400" spc="-25" baseline="-25000" dirty="0">
              <a:latin typeface="Cambria Math"/>
              <a:cs typeface="Cambria Math"/>
            </a:endParaRPr>
          </a:p>
          <a:p>
            <a:pPr marL="38099" marR="30479" indent="25399" algn="ctr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latin typeface="Cambria Math"/>
                <a:cs typeface="Cambria Math"/>
              </a:rPr>
              <a:t>?</a:t>
            </a:r>
            <a:endParaRPr lang="en-NZ" sz="2400" spc="-25" baseline="-25000" dirty="0">
              <a:latin typeface="Cambria Math"/>
              <a:cs typeface="Cambria Math"/>
            </a:endParaRPr>
          </a:p>
          <a:p>
            <a:pPr marL="38099" marR="30479" indent="25399" algn="ctr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latin typeface="Cambria Math"/>
                <a:cs typeface="Cambria Math"/>
              </a:rPr>
              <a:t>?</a:t>
            </a:r>
            <a:endParaRPr lang="en-NZ" sz="2400" spc="-25" baseline="-25000" dirty="0">
              <a:latin typeface="Cambria Math"/>
              <a:cs typeface="Cambria Math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0850C4-093F-23CD-1B36-A9EA3764ACA1}"/>
              </a:ext>
            </a:extLst>
          </p:cNvPr>
          <p:cNvSpPr txBox="1"/>
          <p:nvPr/>
        </p:nvSpPr>
        <p:spPr>
          <a:xfrm>
            <a:off x="11153167" y="3673503"/>
            <a:ext cx="109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 not care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4139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9" grpId="0"/>
      <p:bldP spid="106" grpId="0"/>
      <p:bldP spid="108" grpId="0" animBg="1"/>
      <p:bldP spid="110" grpId="0" animBg="1"/>
      <p:bldP spid="111" grpId="0"/>
      <p:bldP spid="112" grpId="0"/>
      <p:bldP spid="113" grpId="0"/>
      <p:bldP spid="114" grpId="0" animBg="1"/>
      <p:bldP spid="117" grpId="0" animBg="1"/>
      <p:bldP spid="118" grpId="0" animBg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Computer Vision Tasks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endParaRPr lang="en-NZ" b="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5E7DEB-CBCB-C062-B52C-1FEB9EF4F2BB}"/>
              </a:ext>
            </a:extLst>
          </p:cNvPr>
          <p:cNvSpPr txBox="1">
            <a:spLocks/>
          </p:cNvSpPr>
          <p:nvPr/>
        </p:nvSpPr>
        <p:spPr>
          <a:xfrm>
            <a:off x="903817" y="1158798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Classification + Localisation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D0191E38-455A-6CD3-31AD-B4CDC5D2C5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43363" y="3090416"/>
                <a:ext cx="8686800" cy="198086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sub>
                                      </m:s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  <a:p>
                <a:endParaRPr lang="en-NZ" dirty="0"/>
              </a:p>
            </p:txBody>
          </p:sp>
        </mc:Choice>
        <mc:Fallback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D0191E38-455A-6CD3-31AD-B4CDC5D2C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363" y="3090416"/>
                <a:ext cx="8686800" cy="1980863"/>
              </a:xfrm>
              <a:prstGeom prst="rect">
                <a:avLst/>
              </a:prstGeom>
              <a:blipFill>
                <a:blip r:embed="rId4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5">
            <a:extLst>
              <a:ext uri="{FF2B5EF4-FFF2-40B4-BE49-F238E27FC236}">
                <a16:creationId xmlns:a16="http://schemas.microsoft.com/office/drawing/2014/main" id="{2D0713B5-7099-08DC-1E5F-F00F548F69C1}"/>
              </a:ext>
            </a:extLst>
          </p:cNvPr>
          <p:cNvSpPr/>
          <p:nvPr/>
        </p:nvSpPr>
        <p:spPr>
          <a:xfrm>
            <a:off x="1371600" y="2549577"/>
            <a:ext cx="564035" cy="3062539"/>
          </a:xfrm>
          <a:custGeom>
            <a:avLst/>
            <a:gdLst/>
            <a:ahLst/>
            <a:cxnLst/>
            <a:rect l="l" t="t" r="r" b="b"/>
            <a:pathLst>
              <a:path w="636904" h="1888489">
                <a:moveTo>
                  <a:pt x="104521" y="0"/>
                </a:moveTo>
                <a:lnTo>
                  <a:pt x="0" y="0"/>
                </a:lnTo>
                <a:lnTo>
                  <a:pt x="0" y="15240"/>
                </a:lnTo>
                <a:lnTo>
                  <a:pt x="0" y="1873250"/>
                </a:lnTo>
                <a:lnTo>
                  <a:pt x="0" y="1888490"/>
                </a:lnTo>
                <a:lnTo>
                  <a:pt x="104521" y="1888490"/>
                </a:lnTo>
                <a:lnTo>
                  <a:pt x="104521" y="1873250"/>
                </a:lnTo>
                <a:lnTo>
                  <a:pt x="36461" y="1873250"/>
                </a:lnTo>
                <a:lnTo>
                  <a:pt x="36461" y="15240"/>
                </a:lnTo>
                <a:lnTo>
                  <a:pt x="104521" y="15240"/>
                </a:lnTo>
                <a:lnTo>
                  <a:pt x="104521" y="0"/>
                </a:lnTo>
                <a:close/>
              </a:path>
              <a:path w="636904" h="1888489">
                <a:moveTo>
                  <a:pt x="636778" y="0"/>
                </a:moveTo>
                <a:lnTo>
                  <a:pt x="532244" y="0"/>
                </a:lnTo>
                <a:lnTo>
                  <a:pt x="532244" y="15240"/>
                </a:lnTo>
                <a:lnTo>
                  <a:pt x="600316" y="15240"/>
                </a:lnTo>
                <a:lnTo>
                  <a:pt x="600316" y="1873250"/>
                </a:lnTo>
                <a:lnTo>
                  <a:pt x="532244" y="1873250"/>
                </a:lnTo>
                <a:lnTo>
                  <a:pt x="532244" y="1888490"/>
                </a:lnTo>
                <a:lnTo>
                  <a:pt x="636778" y="1888490"/>
                </a:lnTo>
                <a:lnTo>
                  <a:pt x="636778" y="1873250"/>
                </a:lnTo>
                <a:lnTo>
                  <a:pt x="636778" y="15240"/>
                </a:lnTo>
                <a:lnTo>
                  <a:pt x="636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82C8584-5C6D-F80C-69F3-980D423F0343}"/>
              </a:ext>
            </a:extLst>
          </p:cNvPr>
          <p:cNvSpPr txBox="1"/>
          <p:nvPr/>
        </p:nvSpPr>
        <p:spPr>
          <a:xfrm>
            <a:off x="1430558" y="2379315"/>
            <a:ext cx="564033" cy="3200748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61593">
              <a:spcBef>
                <a:spcPts val="80"/>
              </a:spcBef>
            </a:pPr>
            <a:r>
              <a:rPr lang="fr-FR" sz="2400" spc="-25" dirty="0">
                <a:latin typeface="Cambria Math"/>
                <a:cs typeface="Cambria Math"/>
              </a:rPr>
              <a:t>p</a:t>
            </a:r>
            <a:r>
              <a:rPr lang="fr-FR" sz="2400" spc="-25" baseline="-25000" dirty="0">
                <a:latin typeface="Cambria Math"/>
                <a:cs typeface="Cambria Math"/>
              </a:rPr>
              <a:t>c</a:t>
            </a:r>
          </a:p>
          <a:p>
            <a:pPr marL="61593">
              <a:spcBef>
                <a:spcPts val="80"/>
              </a:spcBef>
            </a:pPr>
            <a:r>
              <a:rPr lang="fr-FR" sz="2400" spc="-25" dirty="0" err="1">
                <a:latin typeface="Cambria Math"/>
                <a:cs typeface="Cambria Math"/>
              </a:rPr>
              <a:t>b</a:t>
            </a:r>
            <a:r>
              <a:rPr lang="fr-FR" sz="2400" spc="-25" baseline="-25000" dirty="0" err="1">
                <a:latin typeface="Cambria Math"/>
                <a:cs typeface="Cambria Math"/>
              </a:rPr>
              <a:t>x</a:t>
            </a:r>
            <a:endParaRPr lang="fr-FR" sz="2400" spc="-25" baseline="-25000" dirty="0">
              <a:latin typeface="Cambria Math"/>
              <a:cs typeface="Cambria Math"/>
            </a:endParaRPr>
          </a:p>
          <a:p>
            <a:pPr marL="61593">
              <a:spcBef>
                <a:spcPts val="80"/>
              </a:spcBef>
            </a:pPr>
            <a:r>
              <a:rPr lang="fr-FR" sz="2400" spc="-25" dirty="0">
                <a:latin typeface="Cambria Math"/>
                <a:cs typeface="Cambria Math"/>
              </a:rPr>
              <a:t>b</a:t>
            </a:r>
            <a:r>
              <a:rPr lang="fr-FR" sz="2800" spc="-37" baseline="-15277" dirty="0">
                <a:latin typeface="Cambria Math"/>
                <a:cs typeface="Cambria Math"/>
              </a:rPr>
              <a:t>y</a:t>
            </a:r>
            <a:endParaRPr lang="fr-FR" sz="2800" baseline="-15277" dirty="0"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  <a:spcBef>
                <a:spcPts val="375"/>
              </a:spcBef>
            </a:pPr>
            <a:r>
              <a:rPr lang="fr-FR" sz="2400" spc="-25" dirty="0" err="1">
                <a:latin typeface="Cambria Math"/>
                <a:cs typeface="Cambria Math"/>
              </a:rPr>
              <a:t>b</a:t>
            </a:r>
            <a:r>
              <a:rPr lang="fr-FR" sz="2800" spc="-37" baseline="-15277" dirty="0" err="1">
                <a:latin typeface="Cambria Math"/>
                <a:cs typeface="Cambria Math"/>
              </a:rPr>
              <a:t>h</a:t>
            </a:r>
            <a:r>
              <a:rPr lang="fr-FR" sz="2800" spc="-37" baseline="-15277" dirty="0">
                <a:latin typeface="Cambria Math"/>
                <a:cs typeface="Cambria Math"/>
              </a:rPr>
              <a:t> </a:t>
            </a:r>
            <a:r>
              <a:rPr lang="fr-FR" sz="2400" spc="-25" dirty="0" err="1">
                <a:latin typeface="Cambria Math"/>
                <a:cs typeface="Cambria Math"/>
              </a:rPr>
              <a:t>b</a:t>
            </a:r>
            <a:r>
              <a:rPr lang="fr-FR" sz="2400" spc="-25" baseline="-25000" dirty="0" err="1">
                <a:latin typeface="Cambria Math"/>
                <a:cs typeface="Cambria Math"/>
              </a:rPr>
              <a:t>w</a:t>
            </a:r>
            <a:endParaRPr lang="fr-FR" sz="2400" spc="-25" baseline="-25000" dirty="0">
              <a:latin typeface="Cambria Math"/>
              <a:cs typeface="Cambria Math"/>
            </a:endParaRPr>
          </a:p>
          <a:p>
            <a:pPr marL="38099" marR="30479" indent="25399" algn="just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latin typeface="Cambria Math"/>
                <a:cs typeface="Cambria Math"/>
              </a:rPr>
              <a:t>c</a:t>
            </a:r>
            <a:r>
              <a:rPr lang="en-NZ" sz="2400" spc="-25" baseline="-25000" dirty="0">
                <a:latin typeface="Cambria Math"/>
                <a:cs typeface="Cambria Math"/>
              </a:rPr>
              <a:t>1</a:t>
            </a:r>
          </a:p>
          <a:p>
            <a:pPr marL="38099" marR="30479" indent="25399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latin typeface="Cambria Math"/>
                <a:cs typeface="Cambria Math"/>
              </a:rPr>
              <a:t>c</a:t>
            </a:r>
            <a:r>
              <a:rPr lang="en-NZ" sz="2400" spc="-25" baseline="-25000" dirty="0">
                <a:latin typeface="Cambria Math"/>
                <a:cs typeface="Cambria Math"/>
              </a:rPr>
              <a:t>2</a:t>
            </a:r>
          </a:p>
          <a:p>
            <a:pPr marL="38099" marR="30479" indent="25399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latin typeface="Cambria Math"/>
                <a:cs typeface="Cambria Math"/>
              </a:rPr>
              <a:t>c</a:t>
            </a:r>
            <a:r>
              <a:rPr lang="en-NZ" sz="2400" spc="-25" baseline="-25000" dirty="0">
                <a:latin typeface="Cambria Math"/>
                <a:cs typeface="Cambria Math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82C89E-B3A7-CA54-B4F8-D238D0BD74F1}"/>
              </a:ext>
            </a:extLst>
          </p:cNvPr>
          <p:cNvSpPr txBox="1"/>
          <p:nvPr/>
        </p:nvSpPr>
        <p:spPr>
          <a:xfrm>
            <a:off x="650953" y="3559913"/>
            <a:ext cx="63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y =</a:t>
            </a:r>
            <a:endParaRPr lang="en-NZ" sz="2400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0B5A0736-BF52-20EB-F9A6-DAE41BD0B8FC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17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6899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Computer Vision Tasks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endParaRPr lang="en-NZ" b="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5E7DEB-CBCB-C062-B52C-1FEB9EF4F2BB}"/>
              </a:ext>
            </a:extLst>
          </p:cNvPr>
          <p:cNvSpPr txBox="1">
            <a:spLocks/>
          </p:cNvSpPr>
          <p:nvPr/>
        </p:nvSpPr>
        <p:spPr>
          <a:xfrm>
            <a:off x="903817" y="1158798"/>
            <a:ext cx="9198125" cy="111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Landmark </a:t>
            </a:r>
          </a:p>
          <a:p>
            <a:r>
              <a:rPr lang="en-NZ" b="0" dirty="0">
                <a:solidFill>
                  <a:schemeClr val="tx1"/>
                </a:solidFill>
              </a:rPr>
              <a:t>Detection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0B5A0736-BF52-20EB-F9A6-DAE41BD0B8FC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18</a:t>
            </a:fld>
            <a:endParaRPr lang="en-NZ" dirty="0"/>
          </a:p>
        </p:txBody>
      </p:sp>
      <p:sp>
        <p:nvSpPr>
          <p:cNvPr id="3" name="object 4"/>
          <p:cNvSpPr txBox="1"/>
          <p:nvPr/>
        </p:nvSpPr>
        <p:spPr>
          <a:xfrm>
            <a:off x="798715" y="5376482"/>
            <a:ext cx="16897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fr-FR" sz="2400" dirty="0" err="1">
                <a:latin typeface="Cambria Math"/>
                <a:cs typeface="Cambria Math"/>
              </a:rPr>
              <a:t>b</a:t>
            </a:r>
            <a:r>
              <a:rPr lang="fr-FR" sz="2700" baseline="-15432" dirty="0" err="1">
                <a:latin typeface="Cambria Math"/>
                <a:cs typeface="Cambria Math"/>
              </a:rPr>
              <a:t>x</a:t>
            </a:r>
            <a:r>
              <a:rPr lang="fr-FR" sz="2400" dirty="0">
                <a:latin typeface="Cambria Math"/>
                <a:cs typeface="Cambria Math"/>
              </a:rPr>
              <a:t>,</a:t>
            </a:r>
            <a:r>
              <a:rPr lang="fr-FR" sz="2400" spc="-135" dirty="0">
                <a:latin typeface="Cambria Math"/>
                <a:cs typeface="Cambria Math"/>
              </a:rPr>
              <a:t> </a:t>
            </a:r>
            <a:r>
              <a:rPr lang="fr-FR" sz="2400" spc="-91" dirty="0">
                <a:latin typeface="Cambria Math"/>
                <a:cs typeface="Cambria Math"/>
              </a:rPr>
              <a:t>b</a:t>
            </a:r>
            <a:r>
              <a:rPr lang="fr-FR" sz="2700" spc="-135" baseline="-15432" dirty="0">
                <a:latin typeface="Cambria Math"/>
                <a:cs typeface="Cambria Math"/>
              </a:rPr>
              <a:t>y</a:t>
            </a:r>
            <a:r>
              <a:rPr lang="fr-FR" sz="2400" spc="-91" dirty="0">
                <a:latin typeface="Cambria Math"/>
                <a:cs typeface="Cambria Math"/>
              </a:rPr>
              <a:t>,</a:t>
            </a:r>
            <a:r>
              <a:rPr lang="fr-FR" sz="2400" spc="-135" dirty="0">
                <a:latin typeface="Cambria Math"/>
                <a:cs typeface="Cambria Math"/>
              </a:rPr>
              <a:t> </a:t>
            </a:r>
            <a:r>
              <a:rPr lang="fr-FR" sz="2400" spc="175" dirty="0" err="1">
                <a:latin typeface="Cambria Math"/>
                <a:cs typeface="Cambria Math"/>
              </a:rPr>
              <a:t>b</a:t>
            </a:r>
            <a:r>
              <a:rPr lang="fr-FR" sz="2700" spc="263" baseline="-15432" dirty="0" err="1">
                <a:latin typeface="Cambria Math"/>
                <a:cs typeface="Cambria Math"/>
              </a:rPr>
              <a:t>h</a:t>
            </a:r>
            <a:r>
              <a:rPr lang="fr-FR" sz="2400" spc="175" dirty="0">
                <a:latin typeface="Cambria Math"/>
                <a:cs typeface="Cambria Math"/>
              </a:rPr>
              <a:t>,</a:t>
            </a:r>
            <a:r>
              <a:rPr lang="fr-FR" sz="2400" spc="-135" dirty="0">
                <a:latin typeface="Cambria Math"/>
                <a:cs typeface="Cambria Math"/>
              </a:rPr>
              <a:t> </a:t>
            </a:r>
            <a:r>
              <a:rPr lang="fr-FR" sz="2400" spc="185" dirty="0" err="1">
                <a:latin typeface="Cambria Math"/>
                <a:cs typeface="Cambria Math"/>
              </a:rPr>
              <a:t>b</a:t>
            </a:r>
            <a:r>
              <a:rPr lang="fr-FR" sz="2700" spc="277" baseline="-15432" dirty="0" err="1">
                <a:latin typeface="Cambria Math"/>
                <a:cs typeface="Cambria Math"/>
              </a:rPr>
              <a:t>w</a:t>
            </a:r>
            <a:endParaRPr sz="2700" baseline="-15432" dirty="0">
              <a:latin typeface="Cambria Math"/>
              <a:cs typeface="Cambria Math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59496" y="2241824"/>
            <a:ext cx="2463800" cy="2459329"/>
          </a:xfrm>
          <a:prstGeom prst="rect">
            <a:avLst/>
          </a:prstGeom>
        </p:spPr>
      </p:pic>
      <p:sp>
        <p:nvSpPr>
          <p:cNvPr id="13" name="object 7"/>
          <p:cNvSpPr/>
          <p:nvPr/>
        </p:nvSpPr>
        <p:spPr>
          <a:xfrm>
            <a:off x="5921490" y="1731630"/>
            <a:ext cx="816611" cy="510193"/>
          </a:xfrm>
          <a:custGeom>
            <a:avLst/>
            <a:gdLst/>
            <a:ahLst/>
            <a:cxnLst/>
            <a:rect l="l" t="t" r="r" b="b"/>
            <a:pathLst>
              <a:path w="816609" h="861694">
                <a:moveTo>
                  <a:pt x="689356" y="0"/>
                </a:moveTo>
                <a:lnTo>
                  <a:pt x="689356" y="50800"/>
                </a:lnTo>
                <a:lnTo>
                  <a:pt x="0" y="50800"/>
                </a:lnTo>
                <a:lnTo>
                  <a:pt x="0" y="848944"/>
                </a:lnTo>
                <a:lnTo>
                  <a:pt x="6210" y="842733"/>
                </a:lnTo>
                <a:lnTo>
                  <a:pt x="6210" y="861656"/>
                </a:lnTo>
                <a:lnTo>
                  <a:pt x="25400" y="861656"/>
                </a:lnTo>
                <a:lnTo>
                  <a:pt x="25400" y="76200"/>
                </a:lnTo>
                <a:lnTo>
                  <a:pt x="689356" y="76200"/>
                </a:lnTo>
                <a:lnTo>
                  <a:pt x="689356" y="127000"/>
                </a:lnTo>
                <a:lnTo>
                  <a:pt x="816356" y="63500"/>
                </a:lnTo>
                <a:lnTo>
                  <a:pt x="689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/>
          <p:cNvSpPr txBox="1"/>
          <p:nvPr/>
        </p:nvSpPr>
        <p:spPr>
          <a:xfrm>
            <a:off x="6871019" y="1622956"/>
            <a:ext cx="95631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1" dirty="0">
                <a:latin typeface="Century Schoolbook"/>
                <a:cs typeface="Century Schoolbook"/>
              </a:rPr>
              <a:t>ConvNet</a:t>
            </a:r>
            <a:endParaRPr dirty="0">
              <a:latin typeface="Century Schoolbook"/>
              <a:cs typeface="Century Schoolbook"/>
            </a:endParaRPr>
          </a:p>
        </p:txBody>
      </p:sp>
      <p:sp>
        <p:nvSpPr>
          <p:cNvPr id="15" name="object 10"/>
          <p:cNvSpPr/>
          <p:nvPr/>
        </p:nvSpPr>
        <p:spPr>
          <a:xfrm>
            <a:off x="7954026" y="1378457"/>
            <a:ext cx="259079" cy="784860"/>
          </a:xfrm>
          <a:custGeom>
            <a:avLst/>
            <a:gdLst/>
            <a:ahLst/>
            <a:cxnLst/>
            <a:rect l="l" t="t" r="r" b="b"/>
            <a:pathLst>
              <a:path w="259079" h="784860">
                <a:moveTo>
                  <a:pt x="6350" y="0"/>
                </a:moveTo>
                <a:lnTo>
                  <a:pt x="6350" y="784487"/>
                </a:lnTo>
              </a:path>
              <a:path w="259079" h="784860">
                <a:moveTo>
                  <a:pt x="252349" y="0"/>
                </a:moveTo>
                <a:lnTo>
                  <a:pt x="252349" y="784487"/>
                </a:lnTo>
              </a:path>
              <a:path w="259079" h="784860">
                <a:moveTo>
                  <a:pt x="0" y="6350"/>
                </a:moveTo>
                <a:lnTo>
                  <a:pt x="258699" y="6350"/>
                </a:lnTo>
              </a:path>
              <a:path w="259079" h="784860">
                <a:moveTo>
                  <a:pt x="0" y="778137"/>
                </a:moveTo>
                <a:lnTo>
                  <a:pt x="258699" y="77813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77468" y="1390179"/>
            <a:ext cx="195580" cy="195580"/>
          </a:xfrm>
          <a:prstGeom prst="rect">
            <a:avLst/>
          </a:prstGeom>
        </p:spPr>
      </p:pic>
      <p:pic>
        <p:nvPicPr>
          <p:cNvPr id="18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77468" y="1668219"/>
            <a:ext cx="195580" cy="195580"/>
          </a:xfrm>
          <a:prstGeom prst="rect">
            <a:avLst/>
          </a:prstGeom>
        </p:spPr>
      </p:pic>
      <p:pic>
        <p:nvPicPr>
          <p:cNvPr id="19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77468" y="1947861"/>
            <a:ext cx="195580" cy="195580"/>
          </a:xfrm>
          <a:prstGeom prst="rect">
            <a:avLst/>
          </a:prstGeom>
        </p:spPr>
      </p:pic>
      <p:sp>
        <p:nvSpPr>
          <p:cNvPr id="20" name="object 15"/>
          <p:cNvSpPr/>
          <p:nvPr/>
        </p:nvSpPr>
        <p:spPr>
          <a:xfrm>
            <a:off x="8647800" y="1368259"/>
            <a:ext cx="220979" cy="726440"/>
          </a:xfrm>
          <a:custGeom>
            <a:avLst/>
            <a:gdLst/>
            <a:ahLst/>
            <a:cxnLst/>
            <a:rect l="l" t="t" r="r" b="b"/>
            <a:pathLst>
              <a:path w="220979" h="726440">
                <a:moveTo>
                  <a:pt x="6350" y="0"/>
                </a:moveTo>
                <a:lnTo>
                  <a:pt x="6350" y="725872"/>
                </a:lnTo>
              </a:path>
              <a:path w="220979" h="726440">
                <a:moveTo>
                  <a:pt x="214630" y="0"/>
                </a:moveTo>
                <a:lnTo>
                  <a:pt x="214630" y="725872"/>
                </a:lnTo>
              </a:path>
              <a:path w="220979" h="726440">
                <a:moveTo>
                  <a:pt x="0" y="6350"/>
                </a:moveTo>
                <a:lnTo>
                  <a:pt x="220980" y="6350"/>
                </a:lnTo>
              </a:path>
              <a:path w="220979" h="726440">
                <a:moveTo>
                  <a:pt x="0" y="719522"/>
                </a:moveTo>
                <a:lnTo>
                  <a:pt x="220980" y="71952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/>
          <p:cNvSpPr/>
          <p:nvPr/>
        </p:nvSpPr>
        <p:spPr>
          <a:xfrm>
            <a:off x="8686764" y="1393659"/>
            <a:ext cx="137160" cy="137160"/>
          </a:xfrm>
          <a:custGeom>
            <a:avLst/>
            <a:gdLst/>
            <a:ahLst/>
            <a:cxnLst/>
            <a:rect l="l" t="t" r="r" b="b"/>
            <a:pathLst>
              <a:path w="137159" h="137159">
                <a:moveTo>
                  <a:pt x="0" y="68580"/>
                </a:moveTo>
                <a:lnTo>
                  <a:pt x="5389" y="41885"/>
                </a:lnTo>
                <a:lnTo>
                  <a:pt x="20086" y="20086"/>
                </a:lnTo>
                <a:lnTo>
                  <a:pt x="41885" y="5389"/>
                </a:lnTo>
                <a:lnTo>
                  <a:pt x="68580" y="0"/>
                </a:lnTo>
                <a:lnTo>
                  <a:pt x="95274" y="5389"/>
                </a:lnTo>
                <a:lnTo>
                  <a:pt x="117073" y="20086"/>
                </a:lnTo>
                <a:lnTo>
                  <a:pt x="131770" y="41885"/>
                </a:lnTo>
                <a:lnTo>
                  <a:pt x="137160" y="68580"/>
                </a:lnTo>
                <a:lnTo>
                  <a:pt x="131770" y="95274"/>
                </a:lnTo>
                <a:lnTo>
                  <a:pt x="117073" y="117073"/>
                </a:lnTo>
                <a:lnTo>
                  <a:pt x="95274" y="131770"/>
                </a:lnTo>
                <a:lnTo>
                  <a:pt x="68580" y="137160"/>
                </a:lnTo>
                <a:lnTo>
                  <a:pt x="41885" y="131770"/>
                </a:lnTo>
                <a:lnTo>
                  <a:pt x="20086" y="117073"/>
                </a:lnTo>
                <a:lnTo>
                  <a:pt x="5389" y="95274"/>
                </a:lnTo>
                <a:lnTo>
                  <a:pt x="0" y="6858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80414" y="1565387"/>
            <a:ext cx="149860" cy="149860"/>
          </a:xfrm>
          <a:prstGeom prst="rect">
            <a:avLst/>
          </a:prstGeom>
        </p:spPr>
      </p:pic>
      <p:sp>
        <p:nvSpPr>
          <p:cNvPr id="23" name="object 18"/>
          <p:cNvSpPr/>
          <p:nvPr/>
        </p:nvSpPr>
        <p:spPr>
          <a:xfrm>
            <a:off x="8686764" y="1927896"/>
            <a:ext cx="137160" cy="137160"/>
          </a:xfrm>
          <a:custGeom>
            <a:avLst/>
            <a:gdLst/>
            <a:ahLst/>
            <a:cxnLst/>
            <a:rect l="l" t="t" r="r" b="b"/>
            <a:pathLst>
              <a:path w="137159" h="137159">
                <a:moveTo>
                  <a:pt x="0" y="68580"/>
                </a:moveTo>
                <a:lnTo>
                  <a:pt x="5389" y="41885"/>
                </a:lnTo>
                <a:lnTo>
                  <a:pt x="20086" y="20086"/>
                </a:lnTo>
                <a:lnTo>
                  <a:pt x="41885" y="5389"/>
                </a:lnTo>
                <a:lnTo>
                  <a:pt x="68580" y="0"/>
                </a:lnTo>
                <a:lnTo>
                  <a:pt x="95274" y="5389"/>
                </a:lnTo>
                <a:lnTo>
                  <a:pt x="117073" y="20086"/>
                </a:lnTo>
                <a:lnTo>
                  <a:pt x="131770" y="41885"/>
                </a:lnTo>
                <a:lnTo>
                  <a:pt x="137160" y="68580"/>
                </a:lnTo>
                <a:lnTo>
                  <a:pt x="131770" y="95274"/>
                </a:lnTo>
                <a:lnTo>
                  <a:pt x="117073" y="117073"/>
                </a:lnTo>
                <a:lnTo>
                  <a:pt x="95274" y="131770"/>
                </a:lnTo>
                <a:lnTo>
                  <a:pt x="68580" y="137160"/>
                </a:lnTo>
                <a:lnTo>
                  <a:pt x="41885" y="131770"/>
                </a:lnTo>
                <a:lnTo>
                  <a:pt x="20086" y="117073"/>
                </a:lnTo>
                <a:lnTo>
                  <a:pt x="5389" y="95274"/>
                </a:lnTo>
                <a:lnTo>
                  <a:pt x="0" y="6858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80414" y="1743467"/>
            <a:ext cx="149860" cy="149860"/>
          </a:xfrm>
          <a:prstGeom prst="rect">
            <a:avLst/>
          </a:prstGeom>
        </p:spPr>
      </p:pic>
      <p:grpSp>
        <p:nvGrpSpPr>
          <p:cNvPr id="25" name="object 22"/>
          <p:cNvGrpSpPr/>
          <p:nvPr/>
        </p:nvGrpSpPr>
        <p:grpSpPr>
          <a:xfrm>
            <a:off x="8575444" y="3722748"/>
            <a:ext cx="2461260" cy="2459355"/>
            <a:chOff x="8831618" y="1640420"/>
            <a:chExt cx="2461260" cy="2459355"/>
          </a:xfrm>
        </p:grpSpPr>
        <p:pic>
          <p:nvPicPr>
            <p:cNvPr id="26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31618" y="1640420"/>
              <a:ext cx="2460815" cy="2459329"/>
            </a:xfrm>
            <a:prstGeom prst="rect">
              <a:avLst/>
            </a:prstGeom>
          </p:spPr>
        </p:pic>
        <p:pic>
          <p:nvPicPr>
            <p:cNvPr id="27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76009" y="1927277"/>
              <a:ext cx="704852" cy="2120734"/>
            </a:xfrm>
            <a:prstGeom prst="rect">
              <a:avLst/>
            </a:prstGeom>
          </p:spPr>
        </p:pic>
      </p:grpSp>
      <p:grpSp>
        <p:nvGrpSpPr>
          <p:cNvPr id="28" name="object 25"/>
          <p:cNvGrpSpPr/>
          <p:nvPr/>
        </p:nvGrpSpPr>
        <p:grpSpPr>
          <a:xfrm>
            <a:off x="467178" y="2764840"/>
            <a:ext cx="2459355" cy="2459355"/>
            <a:chOff x="612033" y="1640420"/>
            <a:chExt cx="2459355" cy="2459355"/>
          </a:xfrm>
        </p:grpSpPr>
        <p:pic>
          <p:nvPicPr>
            <p:cNvPr id="29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033" y="1640420"/>
              <a:ext cx="2458758" cy="2459291"/>
            </a:xfrm>
            <a:prstGeom prst="rect">
              <a:avLst/>
            </a:prstGeom>
          </p:spPr>
        </p:pic>
        <p:sp>
          <p:nvSpPr>
            <p:cNvPr id="30" name="object 27"/>
            <p:cNvSpPr/>
            <p:nvPr/>
          </p:nvSpPr>
          <p:spPr>
            <a:xfrm>
              <a:off x="1292758" y="2870098"/>
              <a:ext cx="993775" cy="972819"/>
            </a:xfrm>
            <a:custGeom>
              <a:avLst/>
              <a:gdLst/>
              <a:ahLst/>
              <a:cxnLst/>
              <a:rect l="l" t="t" r="r" b="b"/>
              <a:pathLst>
                <a:path w="993775" h="972820">
                  <a:moveTo>
                    <a:pt x="0" y="0"/>
                  </a:moveTo>
                  <a:lnTo>
                    <a:pt x="993239" y="0"/>
                  </a:lnTo>
                  <a:lnTo>
                    <a:pt x="993239" y="972372"/>
                  </a:lnTo>
                  <a:lnTo>
                    <a:pt x="0" y="9723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3374CB75-2F3D-1E58-F33F-EA0BE0D161A2}"/>
              </a:ext>
            </a:extLst>
          </p:cNvPr>
          <p:cNvSpPr/>
          <p:nvPr/>
        </p:nvSpPr>
        <p:spPr>
          <a:xfrm>
            <a:off x="5357756" y="301359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B04918A-1E67-378C-5EA2-1AB1758DC798}"/>
              </a:ext>
            </a:extLst>
          </p:cNvPr>
          <p:cNvSpPr/>
          <p:nvPr/>
        </p:nvSpPr>
        <p:spPr>
          <a:xfrm>
            <a:off x="5584556" y="304959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BB42785-90E7-19EC-1837-7CF48334B10C}"/>
              </a:ext>
            </a:extLst>
          </p:cNvPr>
          <p:cNvSpPr/>
          <p:nvPr/>
        </p:nvSpPr>
        <p:spPr>
          <a:xfrm>
            <a:off x="5744656" y="3103104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16F9640-6A5D-A99B-4758-92872689AC39}"/>
              </a:ext>
            </a:extLst>
          </p:cNvPr>
          <p:cNvSpPr/>
          <p:nvPr/>
        </p:nvSpPr>
        <p:spPr>
          <a:xfrm>
            <a:off x="5989560" y="313607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5E56B630-EC90-EA66-C967-48477238DCC8}"/>
              </a:ext>
            </a:extLst>
          </p:cNvPr>
          <p:cNvSpPr txBox="1"/>
          <p:nvPr/>
        </p:nvSpPr>
        <p:spPr>
          <a:xfrm>
            <a:off x="5350170" y="4750445"/>
            <a:ext cx="1190035" cy="2039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9">
              <a:spcBef>
                <a:spcPts val="100"/>
              </a:spcBef>
            </a:pPr>
            <a:r>
              <a:rPr lang="fr-FR" sz="2000" spc="175" dirty="0">
                <a:latin typeface="Cambria Math"/>
                <a:cs typeface="Cambria Math"/>
              </a:rPr>
              <a:t>l</a:t>
            </a:r>
            <a:r>
              <a:rPr lang="fr-FR" sz="2000" spc="175" baseline="-25000" dirty="0">
                <a:latin typeface="Cambria Math"/>
                <a:cs typeface="Cambria Math"/>
              </a:rPr>
              <a:t>1x</a:t>
            </a:r>
            <a:r>
              <a:rPr lang="fr-FR" sz="2000" spc="175" dirty="0">
                <a:latin typeface="Cambria Math"/>
                <a:cs typeface="Cambria Math"/>
              </a:rPr>
              <a:t>, l</a:t>
            </a:r>
            <a:r>
              <a:rPr lang="fr-FR" sz="2000" spc="175" baseline="-25000" dirty="0">
                <a:latin typeface="Cambria Math"/>
                <a:cs typeface="Cambria Math"/>
              </a:rPr>
              <a:t>1y</a:t>
            </a:r>
          </a:p>
          <a:p>
            <a:pPr marL="38099">
              <a:spcBef>
                <a:spcPts val="100"/>
              </a:spcBef>
            </a:pPr>
            <a:r>
              <a:rPr lang="fr-FR" sz="2000" spc="175" dirty="0">
                <a:latin typeface="Cambria Math"/>
                <a:cs typeface="Cambria Math"/>
              </a:rPr>
              <a:t>l</a:t>
            </a:r>
            <a:r>
              <a:rPr lang="fr-FR" sz="2000" spc="175" baseline="-25000" dirty="0">
                <a:latin typeface="Cambria Math"/>
                <a:cs typeface="Cambria Math"/>
              </a:rPr>
              <a:t>2x</a:t>
            </a:r>
            <a:r>
              <a:rPr lang="fr-FR" sz="2000" spc="175" dirty="0">
                <a:latin typeface="Cambria Math"/>
                <a:cs typeface="Cambria Math"/>
              </a:rPr>
              <a:t>, l</a:t>
            </a:r>
            <a:r>
              <a:rPr lang="fr-FR" sz="2000" spc="175" baseline="-25000" dirty="0">
                <a:latin typeface="Cambria Math"/>
                <a:cs typeface="Cambria Math"/>
              </a:rPr>
              <a:t>2y</a:t>
            </a:r>
          </a:p>
          <a:p>
            <a:pPr marL="38099">
              <a:spcBef>
                <a:spcPts val="100"/>
              </a:spcBef>
            </a:pPr>
            <a:r>
              <a:rPr lang="fr-FR" sz="2000" spc="175" dirty="0">
                <a:latin typeface="Cambria Math"/>
                <a:cs typeface="Cambria Math"/>
              </a:rPr>
              <a:t>l</a:t>
            </a:r>
            <a:r>
              <a:rPr lang="fr-FR" sz="2000" spc="175" baseline="-25000" dirty="0">
                <a:latin typeface="Cambria Math"/>
                <a:cs typeface="Cambria Math"/>
              </a:rPr>
              <a:t>1x</a:t>
            </a:r>
            <a:r>
              <a:rPr lang="fr-FR" sz="2000" spc="175" dirty="0">
                <a:latin typeface="Cambria Math"/>
                <a:cs typeface="Cambria Math"/>
              </a:rPr>
              <a:t>, l</a:t>
            </a:r>
            <a:r>
              <a:rPr lang="fr-FR" sz="2000" spc="175" baseline="-25000" dirty="0">
                <a:latin typeface="Cambria Math"/>
                <a:cs typeface="Cambria Math"/>
              </a:rPr>
              <a:t>1y</a:t>
            </a:r>
          </a:p>
          <a:p>
            <a:pPr marL="38099">
              <a:spcBef>
                <a:spcPts val="100"/>
              </a:spcBef>
            </a:pPr>
            <a:r>
              <a:rPr lang="fr-FR" sz="2000" spc="175" dirty="0">
                <a:latin typeface="Cambria Math"/>
                <a:cs typeface="Cambria Math"/>
              </a:rPr>
              <a:t>l</a:t>
            </a:r>
            <a:r>
              <a:rPr lang="fr-FR" sz="2000" spc="175" baseline="-25000" dirty="0">
                <a:latin typeface="Cambria Math"/>
                <a:cs typeface="Cambria Math"/>
              </a:rPr>
              <a:t>2x</a:t>
            </a:r>
            <a:r>
              <a:rPr lang="fr-FR" sz="2000" spc="175" dirty="0">
                <a:latin typeface="Cambria Math"/>
                <a:cs typeface="Cambria Math"/>
              </a:rPr>
              <a:t>, l</a:t>
            </a:r>
            <a:r>
              <a:rPr lang="fr-FR" sz="2000" spc="175" baseline="-25000" dirty="0">
                <a:latin typeface="Cambria Math"/>
                <a:cs typeface="Cambria Math"/>
              </a:rPr>
              <a:t>2y</a:t>
            </a:r>
          </a:p>
          <a:p>
            <a:pPr marL="38099">
              <a:spcBef>
                <a:spcPts val="100"/>
              </a:spcBef>
            </a:pPr>
            <a:r>
              <a:rPr lang="fr-FR" sz="2000" spc="175" baseline="-25000" dirty="0">
                <a:latin typeface="Cambria Math"/>
                <a:cs typeface="Cambria Math"/>
              </a:rPr>
              <a:t>…</a:t>
            </a:r>
          </a:p>
          <a:p>
            <a:pPr marL="38099">
              <a:spcBef>
                <a:spcPts val="100"/>
              </a:spcBef>
            </a:pPr>
            <a:endParaRPr lang="fr-FR" sz="2000" spc="175" baseline="-25000" dirty="0">
              <a:latin typeface="Cambria Math"/>
              <a:cs typeface="Cambria Math"/>
            </a:endParaRPr>
          </a:p>
          <a:p>
            <a:pPr marL="38099">
              <a:spcBef>
                <a:spcPts val="100"/>
              </a:spcBef>
            </a:pPr>
            <a:r>
              <a:rPr lang="fr-FR" sz="2000" spc="175" dirty="0" err="1">
                <a:latin typeface="Cambria Math"/>
                <a:cs typeface="Cambria Math"/>
              </a:rPr>
              <a:t>l</a:t>
            </a:r>
            <a:r>
              <a:rPr lang="fr-FR" sz="2000" spc="175" baseline="-25000" dirty="0" err="1">
                <a:latin typeface="Cambria Math"/>
                <a:cs typeface="Cambria Math"/>
              </a:rPr>
              <a:t>nx</a:t>
            </a:r>
            <a:r>
              <a:rPr lang="fr-FR" sz="2000" spc="175" dirty="0">
                <a:latin typeface="Cambria Math"/>
                <a:cs typeface="Cambria Math"/>
              </a:rPr>
              <a:t>, </a:t>
            </a:r>
            <a:r>
              <a:rPr lang="fr-FR" sz="2000" spc="175" dirty="0" err="1">
                <a:latin typeface="Cambria Math"/>
                <a:cs typeface="Cambria Math"/>
              </a:rPr>
              <a:t>l</a:t>
            </a:r>
            <a:r>
              <a:rPr lang="fr-FR" sz="2000" spc="175" baseline="-25000" dirty="0" err="1">
                <a:latin typeface="Cambria Math"/>
                <a:cs typeface="Cambria Math"/>
              </a:rPr>
              <a:t>ny</a:t>
            </a:r>
            <a:endParaRPr lang="fr-FR" sz="2000" spc="175" baseline="-25000" dirty="0">
              <a:latin typeface="Cambria Math"/>
              <a:cs typeface="Cambria Math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FD0481-79AD-AD03-BADF-0AE67C487B74}"/>
              </a:ext>
            </a:extLst>
          </p:cNvPr>
          <p:cNvSpPr/>
          <p:nvPr/>
        </p:nvSpPr>
        <p:spPr>
          <a:xfrm>
            <a:off x="5816656" y="3462960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28440AF-2C2C-8C22-1D69-CBA712A2CB81}"/>
              </a:ext>
            </a:extLst>
          </p:cNvPr>
          <p:cNvSpPr/>
          <p:nvPr/>
        </p:nvSpPr>
        <p:spPr>
          <a:xfrm>
            <a:off x="5424230" y="339082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3641464-5B35-2A70-57CC-DF75F80CE93B}"/>
              </a:ext>
            </a:extLst>
          </p:cNvPr>
          <p:cNvSpPr/>
          <p:nvPr/>
        </p:nvSpPr>
        <p:spPr>
          <a:xfrm>
            <a:off x="5497109" y="351723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8836024-B853-1C28-672F-5F2DE97FAC7F}"/>
              </a:ext>
            </a:extLst>
          </p:cNvPr>
          <p:cNvSpPr/>
          <p:nvPr/>
        </p:nvSpPr>
        <p:spPr>
          <a:xfrm>
            <a:off x="5631584" y="355323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3E86CA5-60FB-183F-1655-DAD163684902}"/>
              </a:ext>
            </a:extLst>
          </p:cNvPr>
          <p:cNvSpPr/>
          <p:nvPr/>
        </p:nvSpPr>
        <p:spPr>
          <a:xfrm>
            <a:off x="5553664" y="341803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1289305-4BC2-3564-CA93-F21CE315C108}"/>
              </a:ext>
            </a:extLst>
          </p:cNvPr>
          <p:cNvSpPr/>
          <p:nvPr/>
        </p:nvSpPr>
        <p:spPr>
          <a:xfrm>
            <a:off x="5698056" y="343677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954908B-E4E2-8B1B-E735-011D5BE8CB3E}"/>
              </a:ext>
            </a:extLst>
          </p:cNvPr>
          <p:cNvSpPr/>
          <p:nvPr/>
        </p:nvSpPr>
        <p:spPr>
          <a:xfrm>
            <a:off x="5766930" y="331583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BD486CD-C731-C76A-5139-C6938DEDAED3}"/>
              </a:ext>
            </a:extLst>
          </p:cNvPr>
          <p:cNvSpPr/>
          <p:nvPr/>
        </p:nvSpPr>
        <p:spPr>
          <a:xfrm>
            <a:off x="5584556" y="3343833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DF79680-178B-458E-5DFD-544CEA3CD066}"/>
              </a:ext>
            </a:extLst>
          </p:cNvPr>
          <p:cNvSpPr/>
          <p:nvPr/>
        </p:nvSpPr>
        <p:spPr>
          <a:xfrm>
            <a:off x="5512556" y="324462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504587F-B394-0AA8-81FF-14465055F12B}"/>
              </a:ext>
            </a:extLst>
          </p:cNvPr>
          <p:cNvSpPr/>
          <p:nvPr/>
        </p:nvSpPr>
        <p:spPr>
          <a:xfrm>
            <a:off x="6061560" y="336785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13CAD68-18D0-61B5-7C24-3B52396E392C}"/>
              </a:ext>
            </a:extLst>
          </p:cNvPr>
          <p:cNvSpPr/>
          <p:nvPr/>
        </p:nvSpPr>
        <p:spPr>
          <a:xfrm>
            <a:off x="5981601" y="352763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2D4BFBF-5FCE-84C2-865A-BAB2B22F7F70}"/>
              </a:ext>
            </a:extLst>
          </p:cNvPr>
          <p:cNvSpPr/>
          <p:nvPr/>
        </p:nvSpPr>
        <p:spPr>
          <a:xfrm>
            <a:off x="5819830" y="3650293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B6BF46-1181-8449-38E6-77AE32571978}"/>
              </a:ext>
            </a:extLst>
          </p:cNvPr>
          <p:cNvSpPr/>
          <p:nvPr/>
        </p:nvSpPr>
        <p:spPr>
          <a:xfrm>
            <a:off x="5672656" y="3722293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F0EBE1B-DB22-DD0B-7B57-A38BBFE5CAB1}"/>
              </a:ext>
            </a:extLst>
          </p:cNvPr>
          <p:cNvSpPr/>
          <p:nvPr/>
        </p:nvSpPr>
        <p:spPr>
          <a:xfrm>
            <a:off x="5533109" y="372783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52F9D7B-5003-521E-450A-E09E255EF1F0}"/>
              </a:ext>
            </a:extLst>
          </p:cNvPr>
          <p:cNvSpPr/>
          <p:nvPr/>
        </p:nvSpPr>
        <p:spPr>
          <a:xfrm>
            <a:off x="5393756" y="362523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3E9E7A6-FA03-4C6B-E50A-601AD30FE0B2}"/>
              </a:ext>
            </a:extLst>
          </p:cNvPr>
          <p:cNvSpPr/>
          <p:nvPr/>
        </p:nvSpPr>
        <p:spPr>
          <a:xfrm>
            <a:off x="5293446" y="346580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68683D6-5632-ACDA-FC67-8BD58C2F285A}"/>
              </a:ext>
            </a:extLst>
          </p:cNvPr>
          <p:cNvSpPr/>
          <p:nvPr/>
        </p:nvSpPr>
        <p:spPr>
          <a:xfrm>
            <a:off x="5259181" y="329585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0D2921-A4A7-326E-6E9F-814C2171EB5D}"/>
              </a:ext>
            </a:extLst>
          </p:cNvPr>
          <p:cNvSpPr/>
          <p:nvPr/>
        </p:nvSpPr>
        <p:spPr>
          <a:xfrm>
            <a:off x="5256060" y="312159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468B81E-1C6C-78D9-113E-B6F1BB27BEEF}"/>
              </a:ext>
            </a:extLst>
          </p:cNvPr>
          <p:cNvSpPr/>
          <p:nvPr/>
        </p:nvSpPr>
        <p:spPr>
          <a:xfrm>
            <a:off x="6041136" y="3057003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9B31426-672C-5049-84CD-0295C5F00187}"/>
              </a:ext>
            </a:extLst>
          </p:cNvPr>
          <p:cNvSpPr/>
          <p:nvPr/>
        </p:nvSpPr>
        <p:spPr>
          <a:xfrm>
            <a:off x="5775356" y="299893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189B3C7-66D4-8BDF-5D37-BEE95EC8B815}"/>
              </a:ext>
            </a:extLst>
          </p:cNvPr>
          <p:cNvSpPr/>
          <p:nvPr/>
        </p:nvSpPr>
        <p:spPr>
          <a:xfrm>
            <a:off x="5873756" y="2635247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DF704EE-7DD7-F3A1-D26C-D3DB99CD0CE5}"/>
              </a:ext>
            </a:extLst>
          </p:cNvPr>
          <p:cNvSpPr/>
          <p:nvPr/>
        </p:nvSpPr>
        <p:spPr>
          <a:xfrm>
            <a:off x="5584556" y="295207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C7359D1-1A72-14C8-B1D3-76C8EFABE22C}"/>
              </a:ext>
            </a:extLst>
          </p:cNvPr>
          <p:cNvSpPr/>
          <p:nvPr/>
        </p:nvSpPr>
        <p:spPr>
          <a:xfrm>
            <a:off x="5365321" y="291265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3D823A-5E6C-35D7-0394-724BC8F5FE1A}"/>
              </a:ext>
            </a:extLst>
          </p:cNvPr>
          <p:cNvSpPr/>
          <p:nvPr/>
        </p:nvSpPr>
        <p:spPr>
          <a:xfrm>
            <a:off x="5477396" y="2681213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71C5C76-05C1-2B86-9E11-105744A90FCF}"/>
              </a:ext>
            </a:extLst>
          </p:cNvPr>
          <p:cNvSpPr/>
          <p:nvPr/>
        </p:nvSpPr>
        <p:spPr>
          <a:xfrm>
            <a:off x="6096226" y="279875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3324806-1C27-4148-D2A3-62A4481A88BD}"/>
              </a:ext>
            </a:extLst>
          </p:cNvPr>
          <p:cNvSpPr txBox="1"/>
          <p:nvPr/>
        </p:nvSpPr>
        <p:spPr>
          <a:xfrm>
            <a:off x="9033090" y="1075023"/>
            <a:ext cx="230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Is </a:t>
            </a:r>
            <a:r>
              <a:rPr lang="fr-FR" sz="1600" dirty="0" err="1"/>
              <a:t>there</a:t>
            </a:r>
            <a:r>
              <a:rPr lang="fr-FR" sz="1600" dirty="0"/>
              <a:t> a face?</a:t>
            </a:r>
            <a:endParaRPr lang="en-NZ" sz="1600" dirty="0"/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1EA76EF0-3269-4911-A166-55BEA48465C3}"/>
              </a:ext>
            </a:extLst>
          </p:cNvPr>
          <p:cNvSpPr/>
          <p:nvPr/>
        </p:nvSpPr>
        <p:spPr>
          <a:xfrm>
            <a:off x="8262026" y="1502985"/>
            <a:ext cx="367031" cy="357505"/>
          </a:xfrm>
          <a:custGeom>
            <a:avLst/>
            <a:gdLst/>
            <a:ahLst/>
            <a:cxnLst/>
            <a:rect l="l" t="t" r="r" b="b"/>
            <a:pathLst>
              <a:path w="367029" h="357505">
                <a:moveTo>
                  <a:pt x="366966" y="295935"/>
                </a:moveTo>
                <a:lnTo>
                  <a:pt x="241160" y="230111"/>
                </a:lnTo>
                <a:lnTo>
                  <a:pt x="240220" y="280898"/>
                </a:lnTo>
                <a:lnTo>
                  <a:pt x="469" y="276479"/>
                </a:lnTo>
                <a:lnTo>
                  <a:pt x="0" y="301879"/>
                </a:lnTo>
                <a:lnTo>
                  <a:pt x="239750" y="306298"/>
                </a:lnTo>
                <a:lnTo>
                  <a:pt x="238823" y="357085"/>
                </a:lnTo>
                <a:lnTo>
                  <a:pt x="366966" y="295935"/>
                </a:lnTo>
                <a:close/>
              </a:path>
              <a:path w="367029" h="357505">
                <a:moveTo>
                  <a:pt x="366966" y="3975"/>
                </a:moveTo>
                <a:lnTo>
                  <a:pt x="225031" y="0"/>
                </a:lnTo>
                <a:lnTo>
                  <a:pt x="246468" y="46050"/>
                </a:lnTo>
                <a:lnTo>
                  <a:pt x="13792" y="154355"/>
                </a:lnTo>
                <a:lnTo>
                  <a:pt x="24511" y="177380"/>
                </a:lnTo>
                <a:lnTo>
                  <a:pt x="257187" y="69075"/>
                </a:lnTo>
                <a:lnTo>
                  <a:pt x="278625" y="115138"/>
                </a:lnTo>
                <a:lnTo>
                  <a:pt x="366966" y="39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DA9B0B6-0139-9536-2A44-D6977A3CAA3B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8886140" y="1244300"/>
            <a:ext cx="146950" cy="1120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F052570-01BD-D7C8-AC61-3AF76BBB81E2}"/>
              </a:ext>
            </a:extLst>
          </p:cNvPr>
          <p:cNvCxnSpPr>
            <a:cxnSpLocks/>
          </p:cNvCxnSpPr>
          <p:nvPr/>
        </p:nvCxnSpPr>
        <p:spPr>
          <a:xfrm>
            <a:off x="8907743" y="1603416"/>
            <a:ext cx="395732" cy="7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FB306E7-2126-9C1B-7F67-D7B0B80630B1}"/>
              </a:ext>
            </a:extLst>
          </p:cNvPr>
          <p:cNvSpPr txBox="1"/>
          <p:nvPr/>
        </p:nvSpPr>
        <p:spPr>
          <a:xfrm>
            <a:off x="9294439" y="1413577"/>
            <a:ext cx="711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175" dirty="0">
                <a:latin typeface="Cambria Math"/>
                <a:cs typeface="Cambria Math"/>
              </a:rPr>
              <a:t>l</a:t>
            </a:r>
            <a:r>
              <a:rPr lang="fr-FR" spc="175" baseline="-25000" dirty="0">
                <a:latin typeface="Cambria Math"/>
                <a:cs typeface="Cambria Math"/>
              </a:rPr>
              <a:t>1x</a:t>
            </a:r>
          </a:p>
          <a:p>
            <a:r>
              <a:rPr lang="fr-FR" spc="175" dirty="0">
                <a:latin typeface="Cambria Math"/>
                <a:cs typeface="Cambria Math"/>
              </a:rPr>
              <a:t>l</a:t>
            </a:r>
            <a:r>
              <a:rPr lang="fr-FR" spc="175" baseline="-25000" dirty="0">
                <a:latin typeface="Cambria Math"/>
                <a:cs typeface="Cambria Math"/>
              </a:rPr>
              <a:t>1y</a:t>
            </a:r>
          </a:p>
          <a:p>
            <a:r>
              <a:rPr lang="fr-FR" spc="175" baseline="-25000" dirty="0">
                <a:latin typeface="Cambria Math"/>
              </a:rPr>
              <a:t>…</a:t>
            </a:r>
          </a:p>
          <a:p>
            <a:r>
              <a:rPr lang="fr-FR" spc="175" dirty="0" err="1">
                <a:latin typeface="Cambria Math"/>
                <a:cs typeface="Cambria Math"/>
              </a:rPr>
              <a:t>l</a:t>
            </a:r>
            <a:r>
              <a:rPr lang="fr-FR" spc="175" baseline="-25000" dirty="0" err="1">
                <a:latin typeface="Cambria Math"/>
                <a:cs typeface="Cambria Math"/>
              </a:rPr>
              <a:t>nx</a:t>
            </a:r>
            <a:endParaRPr lang="fr-FR" spc="175" dirty="0">
              <a:latin typeface="Cambria Math"/>
              <a:cs typeface="Cambria Math"/>
            </a:endParaRPr>
          </a:p>
          <a:p>
            <a:r>
              <a:rPr lang="fr-FR" spc="175" dirty="0" err="1">
                <a:latin typeface="Cambria Math"/>
                <a:cs typeface="Cambria Math"/>
              </a:rPr>
              <a:t>l</a:t>
            </a:r>
            <a:r>
              <a:rPr lang="fr-FR" spc="175" baseline="-25000" dirty="0" err="1">
                <a:latin typeface="Cambria Math"/>
                <a:cs typeface="Cambria Math"/>
              </a:rPr>
              <a:t>ny</a:t>
            </a:r>
            <a:endParaRPr lang="en-NZ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77E40D3-4BE9-9F67-3B0B-6B93A3F3545A}"/>
              </a:ext>
            </a:extLst>
          </p:cNvPr>
          <p:cNvCxnSpPr>
            <a:cxnSpLocks/>
          </p:cNvCxnSpPr>
          <p:nvPr/>
        </p:nvCxnSpPr>
        <p:spPr>
          <a:xfrm>
            <a:off x="8945025" y="1802701"/>
            <a:ext cx="330480" cy="906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ight Brace 77">
            <a:extLst>
              <a:ext uri="{FF2B5EF4-FFF2-40B4-BE49-F238E27FC236}">
                <a16:creationId xmlns:a16="http://schemas.microsoft.com/office/drawing/2014/main" id="{A8AC29A9-66F4-DDF8-5A50-E26C815A852B}"/>
              </a:ext>
            </a:extLst>
          </p:cNvPr>
          <p:cNvSpPr/>
          <p:nvPr/>
        </p:nvSpPr>
        <p:spPr>
          <a:xfrm>
            <a:off x="10661736" y="1106741"/>
            <a:ext cx="152972" cy="16580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51B282F-FA30-809E-B7A0-E521C05CD293}"/>
              </a:ext>
            </a:extLst>
          </p:cNvPr>
          <p:cNvCxnSpPr>
            <a:cxnSpLocks/>
          </p:cNvCxnSpPr>
          <p:nvPr/>
        </p:nvCxnSpPr>
        <p:spPr>
          <a:xfrm>
            <a:off x="8923753" y="2121462"/>
            <a:ext cx="377296" cy="5159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71FBED8-76A2-D513-F0DE-5922D518C50A}"/>
              </a:ext>
            </a:extLst>
          </p:cNvPr>
          <p:cNvCxnSpPr>
            <a:cxnSpLocks/>
          </p:cNvCxnSpPr>
          <p:nvPr/>
        </p:nvCxnSpPr>
        <p:spPr>
          <a:xfrm>
            <a:off x="8959614" y="2014291"/>
            <a:ext cx="334824" cy="3000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66140ECA-26B1-6A26-EAB4-8226E117232E}"/>
              </a:ext>
            </a:extLst>
          </p:cNvPr>
          <p:cNvSpPr txBox="1"/>
          <p:nvPr/>
        </p:nvSpPr>
        <p:spPr>
          <a:xfrm>
            <a:off x="10873462" y="1659925"/>
            <a:ext cx="88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2n + 1 </a:t>
            </a:r>
            <a:r>
              <a:rPr lang="fr-FR" sz="1600" dirty="0" err="1"/>
              <a:t>units</a:t>
            </a:r>
            <a:endParaRPr lang="en-NZ" sz="16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3375DCD-0536-6CA7-C650-8ECDEFC04679}"/>
              </a:ext>
            </a:extLst>
          </p:cNvPr>
          <p:cNvSpPr txBox="1"/>
          <p:nvPr/>
        </p:nvSpPr>
        <p:spPr>
          <a:xfrm>
            <a:off x="8536889" y="6230609"/>
            <a:ext cx="2537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Can </a:t>
            </a:r>
            <a:r>
              <a:rPr lang="fr-FR" sz="1600" dirty="0" err="1"/>
              <a:t>also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for pose recognition.</a:t>
            </a:r>
            <a:endParaRPr lang="en-NZ" sz="16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A5A0E00-3949-F60A-F1A3-6689E905DAF4}"/>
              </a:ext>
            </a:extLst>
          </p:cNvPr>
          <p:cNvSpPr txBox="1"/>
          <p:nvPr/>
        </p:nvSpPr>
        <p:spPr>
          <a:xfrm>
            <a:off x="7221716" y="2371228"/>
            <a:ext cx="243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X </a:t>
            </a:r>
            <a:r>
              <a:rPr lang="fr-FR" sz="1600" dirty="0" err="1"/>
              <a:t>is</a:t>
            </a:r>
            <a:r>
              <a:rPr lang="fr-FR" sz="1600" dirty="0"/>
              <a:t> the image.</a:t>
            </a:r>
          </a:p>
          <a:p>
            <a:r>
              <a:rPr lang="fr-FR" sz="1600" dirty="0"/>
              <a:t>Y </a:t>
            </a:r>
            <a:r>
              <a:rPr lang="fr-FR" sz="1600" dirty="0" err="1"/>
              <a:t>is</a:t>
            </a:r>
            <a:r>
              <a:rPr lang="fr-FR" sz="1600" dirty="0"/>
              <a:t> the </a:t>
            </a:r>
            <a:r>
              <a:rPr lang="fr-FR" sz="1600" dirty="0" err="1"/>
              <a:t>vector</a:t>
            </a:r>
            <a:r>
              <a:rPr lang="fr-FR" sz="1600" dirty="0"/>
              <a:t> of </a:t>
            </a:r>
            <a:r>
              <a:rPr lang="fr-FR" sz="1600" dirty="0" err="1"/>
              <a:t>landmarks</a:t>
            </a:r>
            <a:r>
              <a:rPr lang="fr-FR" sz="1600" dirty="0"/>
              <a:t> positions.</a:t>
            </a:r>
            <a:endParaRPr lang="en-NZ" sz="1600" dirty="0"/>
          </a:p>
        </p:txBody>
      </p:sp>
    </p:spTree>
    <p:extLst>
      <p:ext uri="{BB962C8B-B14F-4D97-AF65-F5344CB8AC3E}">
        <p14:creationId xmlns:p14="http://schemas.microsoft.com/office/powerpoint/2010/main" val="336919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20" grpId="0" animBg="1"/>
      <p:bldP spid="21" grpId="0" animBg="1"/>
      <p:bldP spid="23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 animBg="1"/>
      <p:bldP spid="73" grpId="0"/>
      <p:bldP spid="78" grpId="0" animBg="1"/>
      <p:bldP spid="93" grpId="0"/>
      <p:bldP spid="94" grpId="0"/>
      <p:bldP spid="9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Computer Vision Tasks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endParaRPr lang="en-NZ" b="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19</a:t>
            </a:fld>
            <a:endParaRPr lang="en-NZ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5E7DEB-CBCB-C062-B52C-1FEB9EF4F2BB}"/>
              </a:ext>
            </a:extLst>
          </p:cNvPr>
          <p:cNvSpPr txBox="1">
            <a:spLocks/>
          </p:cNvSpPr>
          <p:nvPr/>
        </p:nvSpPr>
        <p:spPr>
          <a:xfrm>
            <a:off x="903817" y="1158798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Object Detection</a:t>
            </a:r>
          </a:p>
        </p:txBody>
      </p:sp>
      <p:pic>
        <p:nvPicPr>
          <p:cNvPr id="8" name="object 2">
            <a:extLst>
              <a:ext uri="{FF2B5EF4-FFF2-40B4-BE49-F238E27FC236}">
                <a16:creationId xmlns:a16="http://schemas.microsoft.com/office/drawing/2014/main" id="{BFD41B4B-5590-D1E6-7AD4-118628DDC2C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30557" y="2803654"/>
            <a:ext cx="2458759" cy="2459291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6B997CB6-D3E4-8803-7975-4E548A4FF639}"/>
              </a:ext>
            </a:extLst>
          </p:cNvPr>
          <p:cNvSpPr txBox="1"/>
          <p:nvPr/>
        </p:nvSpPr>
        <p:spPr>
          <a:xfrm>
            <a:off x="678452" y="2037717"/>
            <a:ext cx="282321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entury Schoolbook"/>
                <a:cs typeface="Century Schoolbook"/>
              </a:rPr>
              <a:t>Image</a:t>
            </a:r>
            <a:r>
              <a:rPr sz="2400" spc="-15" dirty="0">
                <a:latin typeface="Century Schoolbook"/>
                <a:cs typeface="Century Schoolbook"/>
              </a:rPr>
              <a:t> </a:t>
            </a:r>
            <a:r>
              <a:rPr sz="2400" spc="-11" dirty="0">
                <a:latin typeface="Century Schoolbook"/>
                <a:cs typeface="Century Schoolbook"/>
              </a:rPr>
              <a:t>classification</a:t>
            </a:r>
            <a:endParaRPr sz="2400" dirty="0">
              <a:latin typeface="Century Schoolbook"/>
              <a:cs typeface="Century Schoolbook"/>
            </a:endParaRPr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EC850F69-56A3-9B44-8CB2-4A825EF003F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2642" y="2803654"/>
            <a:ext cx="2458759" cy="2459291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D5F9041C-F3D2-60A0-3DFE-F581D75B60F8}"/>
              </a:ext>
            </a:extLst>
          </p:cNvPr>
          <p:cNvSpPr txBox="1"/>
          <p:nvPr/>
        </p:nvSpPr>
        <p:spPr>
          <a:xfrm>
            <a:off x="5014238" y="2005676"/>
            <a:ext cx="2664460" cy="75148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539737" marR="5080" indent="-527037">
              <a:lnSpc>
                <a:spcPts val="2800"/>
              </a:lnSpc>
              <a:spcBef>
                <a:spcPts val="260"/>
              </a:spcBef>
            </a:pPr>
            <a:r>
              <a:rPr sz="2400" dirty="0">
                <a:latin typeface="Century Schoolbook"/>
                <a:cs typeface="Century Schoolbook"/>
              </a:rPr>
              <a:t>Classification</a:t>
            </a:r>
            <a:r>
              <a:rPr sz="2400" spc="-55" dirty="0">
                <a:latin typeface="Century Schoolbook"/>
                <a:cs typeface="Century Schoolbook"/>
              </a:rPr>
              <a:t> </a:t>
            </a:r>
            <a:r>
              <a:rPr sz="2400" spc="-20" dirty="0">
                <a:latin typeface="Century Schoolbook"/>
                <a:cs typeface="Century Schoolbook"/>
              </a:rPr>
              <a:t>with </a:t>
            </a:r>
            <a:r>
              <a:rPr sz="2400" spc="-11" dirty="0">
                <a:latin typeface="Century Schoolbook"/>
                <a:cs typeface="Century Schoolbook"/>
              </a:rPr>
              <a:t>localization</a:t>
            </a:r>
            <a:endParaRPr sz="2400">
              <a:latin typeface="Century Schoolbook"/>
              <a:cs typeface="Century Schoolbook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4D190E29-9090-C635-24D4-40BEB3047B8B}"/>
              </a:ext>
            </a:extLst>
          </p:cNvPr>
          <p:cNvSpPr txBox="1"/>
          <p:nvPr/>
        </p:nvSpPr>
        <p:spPr>
          <a:xfrm>
            <a:off x="9643376" y="2037717"/>
            <a:ext cx="13741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NZ" sz="2400" spc="-11" dirty="0">
                <a:latin typeface="Century Schoolbook"/>
                <a:cs typeface="Century Schoolbook"/>
              </a:rPr>
              <a:t>Object</a:t>
            </a:r>
            <a:br>
              <a:rPr lang="en-NZ" sz="2400" spc="-11" dirty="0">
                <a:latin typeface="Century Schoolbook"/>
                <a:cs typeface="Century Schoolbook"/>
              </a:rPr>
            </a:br>
            <a:r>
              <a:rPr sz="2400" spc="-11" dirty="0">
                <a:latin typeface="Century Schoolbook"/>
                <a:cs typeface="Century Schoolbook"/>
              </a:rPr>
              <a:t>Detection</a:t>
            </a:r>
            <a:endParaRPr sz="2400" dirty="0">
              <a:latin typeface="Century Schoolbook"/>
              <a:cs typeface="Century Schoolbook"/>
            </a:endParaRPr>
          </a:p>
        </p:txBody>
      </p:sp>
      <p:grpSp>
        <p:nvGrpSpPr>
          <p:cNvPr id="14" name="object 11">
            <a:extLst>
              <a:ext uri="{FF2B5EF4-FFF2-40B4-BE49-F238E27FC236}">
                <a16:creationId xmlns:a16="http://schemas.microsoft.com/office/drawing/2014/main" id="{C3552F8C-F47C-CD5A-9317-3A44E7F6D670}"/>
              </a:ext>
            </a:extLst>
          </p:cNvPr>
          <p:cNvGrpSpPr/>
          <p:nvPr/>
        </p:nvGrpSpPr>
        <p:grpSpPr>
          <a:xfrm>
            <a:off x="9107779" y="2803654"/>
            <a:ext cx="2459355" cy="2459355"/>
            <a:chOff x="8907259" y="2055926"/>
            <a:chExt cx="2459355" cy="2459355"/>
          </a:xfrm>
        </p:grpSpPr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452BCC54-4FAF-9005-214F-E743765642A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7259" y="2055926"/>
              <a:ext cx="2459329" cy="2459329"/>
            </a:xfrm>
            <a:prstGeom prst="rect">
              <a:avLst/>
            </a:prstGeom>
          </p:spPr>
        </p:pic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DC6E1892-6D01-D05C-1F58-57998D9CA059}"/>
                </a:ext>
              </a:extLst>
            </p:cNvPr>
            <p:cNvSpPr/>
            <p:nvPr/>
          </p:nvSpPr>
          <p:spPr>
            <a:xfrm>
              <a:off x="9116288" y="3094177"/>
              <a:ext cx="692785" cy="545465"/>
            </a:xfrm>
            <a:custGeom>
              <a:avLst/>
              <a:gdLst/>
              <a:ahLst/>
              <a:cxnLst/>
              <a:rect l="l" t="t" r="r" b="b"/>
              <a:pathLst>
                <a:path w="692784" h="545464">
                  <a:moveTo>
                    <a:pt x="0" y="0"/>
                  </a:moveTo>
                  <a:lnTo>
                    <a:pt x="692727" y="0"/>
                  </a:lnTo>
                  <a:lnTo>
                    <a:pt x="692727" y="544945"/>
                  </a:lnTo>
                  <a:lnTo>
                    <a:pt x="0" y="54494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1A9B858A-DE96-0520-241F-DD7E6CA55D57}"/>
                </a:ext>
              </a:extLst>
            </p:cNvPr>
            <p:cNvSpPr/>
            <p:nvPr/>
          </p:nvSpPr>
          <p:spPr>
            <a:xfrm>
              <a:off x="10446321" y="3020288"/>
              <a:ext cx="810260" cy="462280"/>
            </a:xfrm>
            <a:custGeom>
              <a:avLst/>
              <a:gdLst/>
              <a:ahLst/>
              <a:cxnLst/>
              <a:rect l="l" t="t" r="r" b="b"/>
              <a:pathLst>
                <a:path w="810259" h="462279">
                  <a:moveTo>
                    <a:pt x="0" y="0"/>
                  </a:moveTo>
                  <a:lnTo>
                    <a:pt x="809772" y="0"/>
                  </a:lnTo>
                  <a:lnTo>
                    <a:pt x="809772" y="461818"/>
                  </a:lnTo>
                  <a:lnTo>
                    <a:pt x="0" y="46181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4D3809C-C3E8-44E0-F7CC-CB34BE523243}"/>
              </a:ext>
            </a:extLst>
          </p:cNvPr>
          <p:cNvSpPr txBox="1"/>
          <p:nvPr/>
        </p:nvSpPr>
        <p:spPr>
          <a:xfrm>
            <a:off x="1594758" y="544914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« Car »</a:t>
            </a:r>
            <a:endParaRPr lang="en-N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7AE1E-AB09-7006-1045-706E4789BB30}"/>
              </a:ext>
            </a:extLst>
          </p:cNvPr>
          <p:cNvSpPr txBox="1"/>
          <p:nvPr/>
        </p:nvSpPr>
        <p:spPr>
          <a:xfrm>
            <a:off x="5024615" y="5342888"/>
            <a:ext cx="266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« Car » + localisation (e.g., </a:t>
            </a:r>
            <a:r>
              <a:rPr lang="fr-FR" dirty="0" err="1"/>
              <a:t>bounding</a:t>
            </a:r>
            <a:r>
              <a:rPr lang="fr-FR" dirty="0"/>
              <a:t> box)</a:t>
            </a:r>
            <a:endParaRPr lang="en-NZ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FC0B1A48-1F3E-6CB6-CB42-36E7F2EACC5A}"/>
              </a:ext>
            </a:extLst>
          </p:cNvPr>
          <p:cNvSpPr/>
          <p:nvPr/>
        </p:nvSpPr>
        <p:spPr>
          <a:xfrm rot="5400000">
            <a:off x="4145566" y="3021784"/>
            <a:ext cx="263309" cy="63246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8B51F5-CAB7-A976-6CC8-119FD71F606B}"/>
              </a:ext>
            </a:extLst>
          </p:cNvPr>
          <p:cNvSpPr txBox="1"/>
          <p:nvPr/>
        </p:nvSpPr>
        <p:spPr>
          <a:xfrm>
            <a:off x="3781919" y="6351372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 </a:t>
            </a:r>
            <a:r>
              <a:rPr lang="fr-FR" dirty="0" err="1"/>
              <a:t>object</a:t>
            </a:r>
            <a:endParaRPr lang="en-NZ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C2EB63-8E86-09D4-B85E-4028BB8BE207}"/>
              </a:ext>
            </a:extLst>
          </p:cNvPr>
          <p:cNvSpPr txBox="1"/>
          <p:nvPr/>
        </p:nvSpPr>
        <p:spPr>
          <a:xfrm>
            <a:off x="8665312" y="5818472"/>
            <a:ext cx="3330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Multiple </a:t>
            </a:r>
            <a:r>
              <a:rPr lang="fr-FR" dirty="0" err="1"/>
              <a:t>objects</a:t>
            </a:r>
            <a:r>
              <a:rPr lang="fr-FR" dirty="0"/>
              <a:t> + localisations (e.g., </a:t>
            </a:r>
            <a:r>
              <a:rPr lang="fr-FR" dirty="0" err="1"/>
              <a:t>bounding</a:t>
            </a:r>
            <a:r>
              <a:rPr lang="fr-FR" dirty="0"/>
              <a:t> boxes)</a:t>
            </a:r>
            <a:endParaRPr lang="en-NZ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567EA6-5D5B-EDC3-7CF5-729F03A2EE84}"/>
              </a:ext>
            </a:extLst>
          </p:cNvPr>
          <p:cNvSpPr/>
          <p:nvPr/>
        </p:nvSpPr>
        <p:spPr>
          <a:xfrm>
            <a:off x="5787076" y="4024328"/>
            <a:ext cx="1018889" cy="10157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1294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Clarifications from Last Lecture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Vanishing Gradients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2</a:t>
            </a:fld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0B86F-E730-FE5A-3718-53F013C00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9290386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 long sequence of mathematical operations is unstable </a:t>
            </a:r>
          </a:p>
        </p:txBody>
      </p:sp>
      <p:sp>
        <p:nvSpPr>
          <p:cNvPr id="7" name="AutoShape 2" descr="Vanishing and Exploding Gradients">
            <a:extLst>
              <a:ext uri="{FF2B5EF4-FFF2-40B4-BE49-F238E27FC236}">
                <a16:creationId xmlns:a16="http://schemas.microsoft.com/office/drawing/2014/main" id="{BEE59CA8-CBC7-FF79-2FC4-235718499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8" name="AutoShape 4" descr="Vanishing and Exploding Gradients">
            <a:extLst>
              <a:ext uri="{FF2B5EF4-FFF2-40B4-BE49-F238E27FC236}">
                <a16:creationId xmlns:a16="http://schemas.microsoft.com/office/drawing/2014/main" id="{5C9046A7-2E7A-6D2A-3885-E4570BF513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74A4AD-443F-217F-28D6-0B4E5310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6" y="2378231"/>
            <a:ext cx="10547287" cy="291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78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endParaRPr lang="en-NZ" sz="2800" b="0" dirty="0">
              <a:solidFill>
                <a:schemeClr val="bg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20</a:t>
            </a:fld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0B86F-E730-FE5A-3718-53F013C00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9668934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Computer vision tasks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Classification, localisation, landmark detection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b="1" i="1" dirty="0">
                <a:solidFill>
                  <a:schemeClr val="accent1">
                    <a:lumMod val="75000"/>
                  </a:schemeClr>
                </a:solidFill>
              </a:rPr>
              <a:t>Object Detection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b="1" i="1" dirty="0">
                <a:solidFill>
                  <a:schemeClr val="accent1">
                    <a:lumMod val="75000"/>
                  </a:schemeClr>
                </a:solidFill>
              </a:rPr>
              <a:t>Sliding window method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Bounding box prediction (YOLO)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Anchor boxes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Putting it all together</a:t>
            </a:r>
          </a:p>
          <a:p>
            <a:pPr marL="1028700" lvl="1" indent="-342900"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670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endParaRPr lang="en-NZ" b="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5E7DEB-CBCB-C062-B52C-1FEB9EF4F2BB}"/>
              </a:ext>
            </a:extLst>
          </p:cNvPr>
          <p:cNvSpPr txBox="1">
            <a:spLocks/>
          </p:cNvSpPr>
          <p:nvPr/>
        </p:nvSpPr>
        <p:spPr>
          <a:xfrm>
            <a:off x="903817" y="1158798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Can we just use classification?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1B6D99CF-5428-2B5E-396B-8C13250C0B2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91741" y="3829510"/>
            <a:ext cx="949571" cy="830997"/>
          </a:xfrm>
          <a:prstGeom prst="rect">
            <a:avLst/>
          </a:prstGeom>
        </p:spPr>
      </p:pic>
      <p:sp>
        <p:nvSpPr>
          <p:cNvPr id="24" name="object 4">
            <a:extLst>
              <a:ext uri="{FF2B5EF4-FFF2-40B4-BE49-F238E27FC236}">
                <a16:creationId xmlns:a16="http://schemas.microsoft.com/office/drawing/2014/main" id="{BA8B2376-5F1A-7C5E-44B1-FB23908AE284}"/>
              </a:ext>
            </a:extLst>
          </p:cNvPr>
          <p:cNvSpPr txBox="1"/>
          <p:nvPr/>
        </p:nvSpPr>
        <p:spPr>
          <a:xfrm>
            <a:off x="4411891" y="2025205"/>
            <a:ext cx="1840864" cy="71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480"/>
              </a:lnSpc>
              <a:spcBef>
                <a:spcPts val="100"/>
              </a:spcBef>
            </a:pPr>
            <a:r>
              <a:rPr sz="2400" dirty="0">
                <a:latin typeface="Century Schoolbook"/>
                <a:cs typeface="Century Schoolbook"/>
              </a:rPr>
              <a:t>Training</a:t>
            </a:r>
            <a:r>
              <a:rPr sz="2400" spc="-51" dirty="0">
                <a:latin typeface="Century Schoolbook"/>
                <a:cs typeface="Century Schoolbook"/>
              </a:rPr>
              <a:t> </a:t>
            </a:r>
            <a:r>
              <a:rPr sz="2400" spc="-20" dirty="0">
                <a:latin typeface="Century Schoolbook"/>
                <a:cs typeface="Century Schoolbook"/>
              </a:rPr>
              <a:t>set:</a:t>
            </a:r>
            <a:endParaRPr sz="2400" dirty="0">
              <a:latin typeface="Century Schoolbook"/>
              <a:cs typeface="Century Schoolbook"/>
            </a:endParaRPr>
          </a:p>
          <a:p>
            <a:pPr marR="177796" algn="ctr">
              <a:lnSpc>
                <a:spcPts val="2960"/>
              </a:lnSpc>
            </a:pPr>
            <a:r>
              <a:rPr sz="2800" dirty="0">
                <a:latin typeface="Century Schoolbook"/>
                <a:cs typeface="Century Schoolbook"/>
              </a:rPr>
              <a:t>x</a:t>
            </a: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8B2EFD29-BA19-CB86-B0FD-58EA72605D67}"/>
              </a:ext>
            </a:extLst>
          </p:cNvPr>
          <p:cNvSpPr txBox="1"/>
          <p:nvPr/>
        </p:nvSpPr>
        <p:spPr>
          <a:xfrm>
            <a:off x="6754509" y="2288756"/>
            <a:ext cx="216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Century Schoolbook"/>
                <a:cs typeface="Century Schoolbook"/>
              </a:rPr>
              <a:t>y</a:t>
            </a:r>
          </a:p>
        </p:txBody>
      </p:sp>
      <p:pic>
        <p:nvPicPr>
          <p:cNvPr id="26" name="object 7">
            <a:extLst>
              <a:ext uri="{FF2B5EF4-FFF2-40B4-BE49-F238E27FC236}">
                <a16:creationId xmlns:a16="http://schemas.microsoft.com/office/drawing/2014/main" id="{49549F26-4FB8-159F-321A-4BD5DAD8432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66107" y="2827376"/>
            <a:ext cx="912299" cy="914400"/>
          </a:xfrm>
          <a:prstGeom prst="rect">
            <a:avLst/>
          </a:prstGeom>
        </p:spPr>
      </p:pic>
      <p:pic>
        <p:nvPicPr>
          <p:cNvPr id="28" name="object 9">
            <a:extLst>
              <a:ext uri="{FF2B5EF4-FFF2-40B4-BE49-F238E27FC236}">
                <a16:creationId xmlns:a16="http://schemas.microsoft.com/office/drawing/2014/main" id="{AA8CCBA0-7BFF-4FEE-5AB8-7D93FA9CC10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57943" y="4725889"/>
            <a:ext cx="906359" cy="914400"/>
          </a:xfrm>
          <a:prstGeom prst="rect">
            <a:avLst/>
          </a:prstGeom>
        </p:spPr>
      </p:pic>
      <p:pic>
        <p:nvPicPr>
          <p:cNvPr id="29" name="object 10">
            <a:extLst>
              <a:ext uri="{FF2B5EF4-FFF2-40B4-BE49-F238E27FC236}">
                <a16:creationId xmlns:a16="http://schemas.microsoft.com/office/drawing/2014/main" id="{7B530488-80DE-A79D-5873-52D04D20535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66107" y="5675602"/>
            <a:ext cx="906359" cy="914400"/>
          </a:xfrm>
          <a:prstGeom prst="rect">
            <a:avLst/>
          </a:prstGeom>
        </p:spPr>
      </p:pic>
      <p:pic>
        <p:nvPicPr>
          <p:cNvPr id="30" name="object 11">
            <a:extLst>
              <a:ext uri="{FF2B5EF4-FFF2-40B4-BE49-F238E27FC236}">
                <a16:creationId xmlns:a16="http://schemas.microsoft.com/office/drawing/2014/main" id="{7CC3D091-A4E0-A4FC-4546-C89C44E1F0B2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66107" y="3776183"/>
            <a:ext cx="915559" cy="914400"/>
          </a:xfrm>
          <a:prstGeom prst="rect">
            <a:avLst/>
          </a:prstGeom>
        </p:spPr>
      </p:pic>
      <p:sp>
        <p:nvSpPr>
          <p:cNvPr id="31" name="object 12">
            <a:extLst>
              <a:ext uri="{FF2B5EF4-FFF2-40B4-BE49-F238E27FC236}">
                <a16:creationId xmlns:a16="http://schemas.microsoft.com/office/drawing/2014/main" id="{D8C4ACB2-A2B6-325D-2F7E-B9784E162D31}"/>
              </a:ext>
            </a:extLst>
          </p:cNvPr>
          <p:cNvSpPr txBox="1"/>
          <p:nvPr/>
        </p:nvSpPr>
        <p:spPr>
          <a:xfrm>
            <a:off x="6775478" y="3024658"/>
            <a:ext cx="2057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entury Schoolbook"/>
                <a:cs typeface="Century Schoolbook"/>
              </a:rPr>
              <a:t>1</a:t>
            </a:r>
          </a:p>
        </p:txBody>
      </p:sp>
      <p:grpSp>
        <p:nvGrpSpPr>
          <p:cNvPr id="32" name="object 13">
            <a:extLst>
              <a:ext uri="{FF2B5EF4-FFF2-40B4-BE49-F238E27FC236}">
                <a16:creationId xmlns:a16="http://schemas.microsoft.com/office/drawing/2014/main" id="{6690EE7B-DE8C-A0F3-2DFD-15875DC29462}"/>
              </a:ext>
            </a:extLst>
          </p:cNvPr>
          <p:cNvGrpSpPr/>
          <p:nvPr/>
        </p:nvGrpSpPr>
        <p:grpSpPr>
          <a:xfrm>
            <a:off x="780965" y="3239847"/>
            <a:ext cx="2459355" cy="2459355"/>
            <a:chOff x="843199" y="2258631"/>
            <a:chExt cx="2459355" cy="2459355"/>
          </a:xfrm>
        </p:grpSpPr>
        <p:pic>
          <p:nvPicPr>
            <p:cNvPr id="33" name="object 14">
              <a:extLst>
                <a:ext uri="{FF2B5EF4-FFF2-40B4-BE49-F238E27FC236}">
                  <a16:creationId xmlns:a16="http://schemas.microsoft.com/office/drawing/2014/main" id="{98202007-65B6-E134-121F-42F7D2EAFC1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3199" y="2258631"/>
              <a:ext cx="2459329" cy="2459329"/>
            </a:xfrm>
            <a:prstGeom prst="rect">
              <a:avLst/>
            </a:prstGeom>
          </p:spPr>
        </p:pic>
        <p:sp>
          <p:nvSpPr>
            <p:cNvPr id="34" name="object 15">
              <a:extLst>
                <a:ext uri="{FF2B5EF4-FFF2-40B4-BE49-F238E27FC236}">
                  <a16:creationId xmlns:a16="http://schemas.microsoft.com/office/drawing/2014/main" id="{04FA3E23-CD66-ADF1-9AE8-3ED6C0DFBC49}"/>
                </a:ext>
              </a:extLst>
            </p:cNvPr>
            <p:cNvSpPr/>
            <p:nvPr/>
          </p:nvSpPr>
          <p:spPr>
            <a:xfrm>
              <a:off x="1052225" y="3296894"/>
              <a:ext cx="692785" cy="545465"/>
            </a:xfrm>
            <a:custGeom>
              <a:avLst/>
              <a:gdLst/>
              <a:ahLst/>
              <a:cxnLst/>
              <a:rect l="l" t="t" r="r" b="b"/>
              <a:pathLst>
                <a:path w="692785" h="545464">
                  <a:moveTo>
                    <a:pt x="0" y="0"/>
                  </a:moveTo>
                  <a:lnTo>
                    <a:pt x="692727" y="0"/>
                  </a:lnTo>
                  <a:lnTo>
                    <a:pt x="692727" y="544945"/>
                  </a:lnTo>
                  <a:lnTo>
                    <a:pt x="0" y="54494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6">
              <a:extLst>
                <a:ext uri="{FF2B5EF4-FFF2-40B4-BE49-F238E27FC236}">
                  <a16:creationId xmlns:a16="http://schemas.microsoft.com/office/drawing/2014/main" id="{5E4B3487-3A8E-24F2-BA72-4F850A30D844}"/>
                </a:ext>
              </a:extLst>
            </p:cNvPr>
            <p:cNvSpPr/>
            <p:nvPr/>
          </p:nvSpPr>
          <p:spPr>
            <a:xfrm>
              <a:off x="2382266" y="3223005"/>
              <a:ext cx="810260" cy="462280"/>
            </a:xfrm>
            <a:custGeom>
              <a:avLst/>
              <a:gdLst/>
              <a:ahLst/>
              <a:cxnLst/>
              <a:rect l="l" t="t" r="r" b="b"/>
              <a:pathLst>
                <a:path w="810260" h="462279">
                  <a:moveTo>
                    <a:pt x="0" y="0"/>
                  </a:moveTo>
                  <a:lnTo>
                    <a:pt x="809772" y="0"/>
                  </a:lnTo>
                  <a:lnTo>
                    <a:pt x="809772" y="461818"/>
                  </a:lnTo>
                  <a:lnTo>
                    <a:pt x="0" y="46181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7" name="Slide Number Placeholder 16">
            <a:extLst>
              <a:ext uri="{FF2B5EF4-FFF2-40B4-BE49-F238E27FC236}">
                <a16:creationId xmlns:a16="http://schemas.microsoft.com/office/drawing/2014/main" id="{93340C69-47D0-B62B-0E45-3EAF043A9ACB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21</a:t>
            </a:fld>
            <a:endParaRPr lang="en-NZ"/>
          </a:p>
        </p:txBody>
      </p:sp>
      <p:sp>
        <p:nvSpPr>
          <p:cNvPr id="39" name="object 12">
            <a:extLst>
              <a:ext uri="{FF2B5EF4-FFF2-40B4-BE49-F238E27FC236}">
                <a16:creationId xmlns:a16="http://schemas.microsoft.com/office/drawing/2014/main" id="{227C3C75-651F-6BE3-ED08-7B7CE936866C}"/>
              </a:ext>
            </a:extLst>
          </p:cNvPr>
          <p:cNvSpPr txBox="1"/>
          <p:nvPr/>
        </p:nvSpPr>
        <p:spPr>
          <a:xfrm>
            <a:off x="6765304" y="4042305"/>
            <a:ext cx="2057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entury Schoolbook"/>
                <a:cs typeface="Century Schoolbook"/>
              </a:rPr>
              <a:t>1</a:t>
            </a:r>
          </a:p>
        </p:txBody>
      </p:sp>
      <p:sp>
        <p:nvSpPr>
          <p:cNvPr id="40" name="object 12">
            <a:extLst>
              <a:ext uri="{FF2B5EF4-FFF2-40B4-BE49-F238E27FC236}">
                <a16:creationId xmlns:a16="http://schemas.microsoft.com/office/drawing/2014/main" id="{2812D2C4-012C-0295-504A-B982A5E99E08}"/>
              </a:ext>
            </a:extLst>
          </p:cNvPr>
          <p:cNvSpPr txBox="1"/>
          <p:nvPr/>
        </p:nvSpPr>
        <p:spPr>
          <a:xfrm>
            <a:off x="6775603" y="4992011"/>
            <a:ext cx="2057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fr-FR" sz="2400" dirty="0">
                <a:latin typeface="Century Schoolbook"/>
                <a:cs typeface="Century Schoolbook"/>
              </a:rPr>
              <a:t>0</a:t>
            </a:r>
            <a:endParaRPr sz="2400" dirty="0">
              <a:latin typeface="Century Schoolbook"/>
              <a:cs typeface="Century Schoolbook"/>
            </a:endParaRPr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465B2CF1-7BDF-D659-B684-995EA7222EF6}"/>
              </a:ext>
            </a:extLst>
          </p:cNvPr>
          <p:cNvSpPr txBox="1"/>
          <p:nvPr/>
        </p:nvSpPr>
        <p:spPr>
          <a:xfrm>
            <a:off x="6775478" y="5941724"/>
            <a:ext cx="2057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fr-FR" sz="2400" dirty="0">
                <a:latin typeface="Century Schoolbook"/>
                <a:cs typeface="Century Schoolbook"/>
              </a:rPr>
              <a:t>0</a:t>
            </a:r>
            <a:endParaRPr sz="2400" dirty="0">
              <a:latin typeface="Century Schoolbook"/>
              <a:cs typeface="Century Schoolbook"/>
            </a:endParaRPr>
          </a:p>
        </p:txBody>
      </p:sp>
      <p:sp>
        <p:nvSpPr>
          <p:cNvPr id="42" name="object 8">
            <a:extLst>
              <a:ext uri="{FF2B5EF4-FFF2-40B4-BE49-F238E27FC236}">
                <a16:creationId xmlns:a16="http://schemas.microsoft.com/office/drawing/2014/main" id="{17D1B4EF-4124-43CF-4BE3-588D48528402}"/>
              </a:ext>
            </a:extLst>
          </p:cNvPr>
          <p:cNvSpPr txBox="1"/>
          <p:nvPr/>
        </p:nvSpPr>
        <p:spPr>
          <a:xfrm>
            <a:off x="9617203" y="4134482"/>
            <a:ext cx="95631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1" dirty="0">
                <a:latin typeface="Century Schoolbook"/>
                <a:cs typeface="Century Schoolbook"/>
              </a:rPr>
              <a:t>ConvNet</a:t>
            </a:r>
            <a:endParaRPr dirty="0">
              <a:latin typeface="Century Schoolbook"/>
              <a:cs typeface="Century Schoolbook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15749E-8887-48D3-3096-0B25095BAB7E}"/>
              </a:ext>
            </a:extLst>
          </p:cNvPr>
          <p:cNvCxnSpPr>
            <a:cxnSpLocks/>
          </p:cNvCxnSpPr>
          <p:nvPr/>
        </p:nvCxnSpPr>
        <p:spPr>
          <a:xfrm>
            <a:off x="9200476" y="4281870"/>
            <a:ext cx="3048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48ACABB-11C9-2E33-9077-EED45DF6F27A}"/>
              </a:ext>
            </a:extLst>
          </p:cNvPr>
          <p:cNvCxnSpPr>
            <a:cxnSpLocks/>
          </p:cNvCxnSpPr>
          <p:nvPr/>
        </p:nvCxnSpPr>
        <p:spPr>
          <a:xfrm>
            <a:off x="10679936" y="4279393"/>
            <a:ext cx="3048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object 12">
            <a:extLst>
              <a:ext uri="{FF2B5EF4-FFF2-40B4-BE49-F238E27FC236}">
                <a16:creationId xmlns:a16="http://schemas.microsoft.com/office/drawing/2014/main" id="{F6953CF0-D7A3-0DAB-21E3-E7AEC9F06E7F}"/>
              </a:ext>
            </a:extLst>
          </p:cNvPr>
          <p:cNvSpPr txBox="1"/>
          <p:nvPr/>
        </p:nvSpPr>
        <p:spPr>
          <a:xfrm>
            <a:off x="11144520" y="4072132"/>
            <a:ext cx="2057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entury Schoolbook"/>
                <a:cs typeface="Century Schoolbook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4404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1" grpId="0"/>
      <p:bldP spid="39" grpId="0"/>
      <p:bldP spid="40" grpId="0"/>
      <p:bldP spid="41" grpId="0"/>
      <p:bldP spid="42" grpId="0"/>
      <p:bldP spid="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212499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endParaRPr lang="en-NZ" b="0" dirty="0">
              <a:solidFill>
                <a:schemeClr val="tx1"/>
              </a:solidFill>
            </a:endParaRPr>
          </a:p>
        </p:txBody>
      </p:sp>
      <p:sp>
        <p:nvSpPr>
          <p:cNvPr id="53" name="object 3">
            <a:extLst>
              <a:ext uri="{FF2B5EF4-FFF2-40B4-BE49-F238E27FC236}">
                <a16:creationId xmlns:a16="http://schemas.microsoft.com/office/drawing/2014/main" id="{BAA892A2-62BA-2142-7207-D05ACBA0117E}"/>
              </a:ext>
            </a:extLst>
          </p:cNvPr>
          <p:cNvSpPr/>
          <p:nvPr/>
        </p:nvSpPr>
        <p:spPr>
          <a:xfrm>
            <a:off x="1803552" y="5605027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0"/>
                </a:moveTo>
                <a:lnTo>
                  <a:pt x="548640" y="0"/>
                </a:lnTo>
                <a:lnTo>
                  <a:pt x="548640" y="548640"/>
                </a:lnTo>
                <a:lnTo>
                  <a:pt x="0" y="5486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">
            <a:extLst>
              <a:ext uri="{FF2B5EF4-FFF2-40B4-BE49-F238E27FC236}">
                <a16:creationId xmlns:a16="http://schemas.microsoft.com/office/drawing/2014/main" id="{D72F4E8D-7A4B-112F-A0D8-EB11FF34972C}"/>
              </a:ext>
            </a:extLst>
          </p:cNvPr>
          <p:cNvSpPr/>
          <p:nvPr/>
        </p:nvSpPr>
        <p:spPr>
          <a:xfrm>
            <a:off x="5817375" y="5605027"/>
            <a:ext cx="845819" cy="760095"/>
          </a:xfrm>
          <a:custGeom>
            <a:avLst/>
            <a:gdLst/>
            <a:ahLst/>
            <a:cxnLst/>
            <a:rect l="l" t="t" r="r" b="b"/>
            <a:pathLst>
              <a:path w="845820" h="760095">
                <a:moveTo>
                  <a:pt x="0" y="0"/>
                </a:moveTo>
                <a:lnTo>
                  <a:pt x="845215" y="0"/>
                </a:lnTo>
                <a:lnTo>
                  <a:pt x="845215" y="759585"/>
                </a:lnTo>
                <a:lnTo>
                  <a:pt x="0" y="7595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">
            <a:extLst>
              <a:ext uri="{FF2B5EF4-FFF2-40B4-BE49-F238E27FC236}">
                <a16:creationId xmlns:a16="http://schemas.microsoft.com/office/drawing/2014/main" id="{CCEA1F8D-6E42-87D9-5735-BD05FF74E6E1}"/>
              </a:ext>
            </a:extLst>
          </p:cNvPr>
          <p:cNvSpPr/>
          <p:nvPr/>
        </p:nvSpPr>
        <p:spPr>
          <a:xfrm>
            <a:off x="9870961" y="5550734"/>
            <a:ext cx="1169035" cy="1147445"/>
          </a:xfrm>
          <a:custGeom>
            <a:avLst/>
            <a:gdLst/>
            <a:ahLst/>
            <a:cxnLst/>
            <a:rect l="l" t="t" r="r" b="b"/>
            <a:pathLst>
              <a:path w="1169034" h="1147445">
                <a:moveTo>
                  <a:pt x="0" y="0"/>
                </a:moveTo>
                <a:lnTo>
                  <a:pt x="1168830" y="0"/>
                </a:lnTo>
                <a:lnTo>
                  <a:pt x="1168830" y="1147000"/>
                </a:lnTo>
                <a:lnTo>
                  <a:pt x="0" y="1147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7">
            <a:extLst>
              <a:ext uri="{FF2B5EF4-FFF2-40B4-BE49-F238E27FC236}">
                <a16:creationId xmlns:a16="http://schemas.microsoft.com/office/drawing/2014/main" id="{3460A413-7BED-7CB5-770D-5110436FD3C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7258" y="2502734"/>
            <a:ext cx="2877719" cy="2877719"/>
          </a:xfrm>
          <a:prstGeom prst="rect">
            <a:avLst/>
          </a:prstGeom>
        </p:spPr>
      </p:pic>
      <p:sp>
        <p:nvSpPr>
          <p:cNvPr id="57" name="object 8">
            <a:extLst>
              <a:ext uri="{FF2B5EF4-FFF2-40B4-BE49-F238E27FC236}">
                <a16:creationId xmlns:a16="http://schemas.microsoft.com/office/drawing/2014/main" id="{9F6E0905-0E34-940D-B8DD-C1502960F308}"/>
              </a:ext>
            </a:extLst>
          </p:cNvPr>
          <p:cNvSpPr/>
          <p:nvPr/>
        </p:nvSpPr>
        <p:spPr>
          <a:xfrm>
            <a:off x="627259" y="250273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0" y="0"/>
                </a:moveTo>
                <a:lnTo>
                  <a:pt x="548640" y="0"/>
                </a:lnTo>
                <a:lnTo>
                  <a:pt x="548640" y="548640"/>
                </a:lnTo>
                <a:lnTo>
                  <a:pt x="0" y="5486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9">
            <a:extLst>
              <a:ext uri="{FF2B5EF4-FFF2-40B4-BE49-F238E27FC236}">
                <a16:creationId xmlns:a16="http://schemas.microsoft.com/office/drawing/2014/main" id="{928CC7AA-FD5A-B3F2-2A2C-7289FCD582F3}"/>
              </a:ext>
            </a:extLst>
          </p:cNvPr>
          <p:cNvSpPr/>
          <p:nvPr/>
        </p:nvSpPr>
        <p:spPr>
          <a:xfrm>
            <a:off x="1088267" y="250273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0"/>
                </a:moveTo>
                <a:lnTo>
                  <a:pt x="548640" y="0"/>
                </a:lnTo>
                <a:lnTo>
                  <a:pt x="548640" y="548640"/>
                </a:lnTo>
                <a:lnTo>
                  <a:pt x="0" y="5486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0">
            <a:extLst>
              <a:ext uri="{FF2B5EF4-FFF2-40B4-BE49-F238E27FC236}">
                <a16:creationId xmlns:a16="http://schemas.microsoft.com/office/drawing/2014/main" id="{66A64DD0-8A01-4EC6-5ABB-4F4E66319A88}"/>
              </a:ext>
            </a:extLst>
          </p:cNvPr>
          <p:cNvSpPr/>
          <p:nvPr/>
        </p:nvSpPr>
        <p:spPr>
          <a:xfrm>
            <a:off x="1549273" y="250273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0"/>
                </a:moveTo>
                <a:lnTo>
                  <a:pt x="548640" y="0"/>
                </a:lnTo>
                <a:lnTo>
                  <a:pt x="548640" y="548640"/>
                </a:lnTo>
                <a:lnTo>
                  <a:pt x="0" y="5486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49">
            <a:extLst>
              <a:ext uri="{FF2B5EF4-FFF2-40B4-BE49-F238E27FC236}">
                <a16:creationId xmlns:a16="http://schemas.microsoft.com/office/drawing/2014/main" id="{69D63122-31A3-0EE0-AEFE-4DA7AC68B26A}"/>
              </a:ext>
            </a:extLst>
          </p:cNvPr>
          <p:cNvSpPr/>
          <p:nvPr/>
        </p:nvSpPr>
        <p:spPr>
          <a:xfrm>
            <a:off x="2956560" y="482993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0"/>
                </a:moveTo>
                <a:lnTo>
                  <a:pt x="548640" y="0"/>
                </a:lnTo>
                <a:lnTo>
                  <a:pt x="548640" y="548640"/>
                </a:lnTo>
                <a:lnTo>
                  <a:pt x="0" y="5486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54">
            <a:extLst>
              <a:ext uri="{FF2B5EF4-FFF2-40B4-BE49-F238E27FC236}">
                <a16:creationId xmlns:a16="http://schemas.microsoft.com/office/drawing/2014/main" id="{3802A177-1C10-6E0A-7BDC-48FB6231802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41177" y="2502734"/>
            <a:ext cx="2877719" cy="2877719"/>
          </a:xfrm>
          <a:prstGeom prst="rect">
            <a:avLst/>
          </a:prstGeom>
        </p:spPr>
      </p:pic>
      <p:sp>
        <p:nvSpPr>
          <p:cNvPr id="62" name="object 55">
            <a:extLst>
              <a:ext uri="{FF2B5EF4-FFF2-40B4-BE49-F238E27FC236}">
                <a16:creationId xmlns:a16="http://schemas.microsoft.com/office/drawing/2014/main" id="{57FE73DB-7BD3-4EA4-01CA-C74359A01CB8}"/>
              </a:ext>
            </a:extLst>
          </p:cNvPr>
          <p:cNvSpPr/>
          <p:nvPr/>
        </p:nvSpPr>
        <p:spPr>
          <a:xfrm>
            <a:off x="4741177" y="2500842"/>
            <a:ext cx="845819" cy="760095"/>
          </a:xfrm>
          <a:custGeom>
            <a:avLst/>
            <a:gdLst/>
            <a:ahLst/>
            <a:cxnLst/>
            <a:rect l="l" t="t" r="r" b="b"/>
            <a:pathLst>
              <a:path w="845820" h="760094">
                <a:moveTo>
                  <a:pt x="0" y="0"/>
                </a:moveTo>
                <a:lnTo>
                  <a:pt x="845215" y="0"/>
                </a:lnTo>
                <a:lnTo>
                  <a:pt x="845215" y="759585"/>
                </a:lnTo>
                <a:lnTo>
                  <a:pt x="0" y="7595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56">
            <a:extLst>
              <a:ext uri="{FF2B5EF4-FFF2-40B4-BE49-F238E27FC236}">
                <a16:creationId xmlns:a16="http://schemas.microsoft.com/office/drawing/2014/main" id="{36ABF803-A2E1-F92C-7CE2-DC1837F7471A}"/>
              </a:ext>
            </a:extLst>
          </p:cNvPr>
          <p:cNvSpPr/>
          <p:nvPr/>
        </p:nvSpPr>
        <p:spPr>
          <a:xfrm>
            <a:off x="5249025" y="2500842"/>
            <a:ext cx="845819" cy="760095"/>
          </a:xfrm>
          <a:custGeom>
            <a:avLst/>
            <a:gdLst/>
            <a:ahLst/>
            <a:cxnLst/>
            <a:rect l="l" t="t" r="r" b="b"/>
            <a:pathLst>
              <a:path w="845820" h="760094">
                <a:moveTo>
                  <a:pt x="0" y="0"/>
                </a:moveTo>
                <a:lnTo>
                  <a:pt x="845215" y="0"/>
                </a:lnTo>
                <a:lnTo>
                  <a:pt x="845215" y="759585"/>
                </a:lnTo>
                <a:lnTo>
                  <a:pt x="0" y="7595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79">
            <a:extLst>
              <a:ext uri="{FF2B5EF4-FFF2-40B4-BE49-F238E27FC236}">
                <a16:creationId xmlns:a16="http://schemas.microsoft.com/office/drawing/2014/main" id="{486BC9F6-76B2-65AC-FE78-5055DC85A44D}"/>
              </a:ext>
            </a:extLst>
          </p:cNvPr>
          <p:cNvSpPr/>
          <p:nvPr/>
        </p:nvSpPr>
        <p:spPr>
          <a:xfrm>
            <a:off x="6772581" y="4618986"/>
            <a:ext cx="845819" cy="760095"/>
          </a:xfrm>
          <a:custGeom>
            <a:avLst/>
            <a:gdLst/>
            <a:ahLst/>
            <a:cxnLst/>
            <a:rect l="l" t="t" r="r" b="b"/>
            <a:pathLst>
              <a:path w="845820" h="760095">
                <a:moveTo>
                  <a:pt x="0" y="0"/>
                </a:moveTo>
                <a:lnTo>
                  <a:pt x="845215" y="0"/>
                </a:lnTo>
                <a:lnTo>
                  <a:pt x="845215" y="759585"/>
                </a:lnTo>
                <a:lnTo>
                  <a:pt x="0" y="7595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80">
            <a:extLst>
              <a:ext uri="{FF2B5EF4-FFF2-40B4-BE49-F238E27FC236}">
                <a16:creationId xmlns:a16="http://schemas.microsoft.com/office/drawing/2014/main" id="{A0DCA9A0-1B4F-2494-6F8E-AF9F7FA4843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16518" y="2498505"/>
            <a:ext cx="2877719" cy="2877719"/>
          </a:xfrm>
          <a:prstGeom prst="rect">
            <a:avLst/>
          </a:prstGeom>
        </p:spPr>
      </p:pic>
      <p:sp>
        <p:nvSpPr>
          <p:cNvPr id="66" name="object 49">
            <a:extLst>
              <a:ext uri="{FF2B5EF4-FFF2-40B4-BE49-F238E27FC236}">
                <a16:creationId xmlns:a16="http://schemas.microsoft.com/office/drawing/2014/main" id="{10FDB057-67B0-94B7-8F20-63FB8CD3D897}"/>
              </a:ext>
            </a:extLst>
          </p:cNvPr>
          <p:cNvSpPr/>
          <p:nvPr/>
        </p:nvSpPr>
        <p:spPr>
          <a:xfrm>
            <a:off x="976840" y="3769125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0" y="0"/>
                </a:moveTo>
                <a:lnTo>
                  <a:pt x="548640" y="0"/>
                </a:lnTo>
                <a:lnTo>
                  <a:pt x="548640" y="548640"/>
                </a:lnTo>
                <a:lnTo>
                  <a:pt x="0" y="5486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79">
            <a:extLst>
              <a:ext uri="{FF2B5EF4-FFF2-40B4-BE49-F238E27FC236}">
                <a16:creationId xmlns:a16="http://schemas.microsoft.com/office/drawing/2014/main" id="{C2F841A7-0374-AB62-0C97-25A87F4A34C6}"/>
              </a:ext>
            </a:extLst>
          </p:cNvPr>
          <p:cNvSpPr/>
          <p:nvPr/>
        </p:nvSpPr>
        <p:spPr>
          <a:xfrm>
            <a:off x="4955281" y="3813325"/>
            <a:ext cx="845819" cy="760095"/>
          </a:xfrm>
          <a:custGeom>
            <a:avLst/>
            <a:gdLst/>
            <a:ahLst/>
            <a:cxnLst/>
            <a:rect l="l" t="t" r="r" b="b"/>
            <a:pathLst>
              <a:path w="845820" h="760095">
                <a:moveTo>
                  <a:pt x="0" y="0"/>
                </a:moveTo>
                <a:lnTo>
                  <a:pt x="845215" y="0"/>
                </a:lnTo>
                <a:lnTo>
                  <a:pt x="845215" y="759585"/>
                </a:lnTo>
                <a:lnTo>
                  <a:pt x="0" y="7595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5">
            <a:extLst>
              <a:ext uri="{FF2B5EF4-FFF2-40B4-BE49-F238E27FC236}">
                <a16:creationId xmlns:a16="http://schemas.microsoft.com/office/drawing/2014/main" id="{97ED9B49-322D-1669-A9BF-9D1407BF0039}"/>
              </a:ext>
            </a:extLst>
          </p:cNvPr>
          <p:cNvSpPr/>
          <p:nvPr/>
        </p:nvSpPr>
        <p:spPr>
          <a:xfrm>
            <a:off x="9016517" y="2498504"/>
            <a:ext cx="1169035" cy="1147445"/>
          </a:xfrm>
          <a:custGeom>
            <a:avLst/>
            <a:gdLst/>
            <a:ahLst/>
            <a:cxnLst/>
            <a:rect l="l" t="t" r="r" b="b"/>
            <a:pathLst>
              <a:path w="1169034" h="1147445">
                <a:moveTo>
                  <a:pt x="0" y="0"/>
                </a:moveTo>
                <a:lnTo>
                  <a:pt x="1168830" y="0"/>
                </a:lnTo>
                <a:lnTo>
                  <a:pt x="1168830" y="1147000"/>
                </a:lnTo>
                <a:lnTo>
                  <a:pt x="0" y="1147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8">
            <a:extLst>
              <a:ext uri="{FF2B5EF4-FFF2-40B4-BE49-F238E27FC236}">
                <a16:creationId xmlns:a16="http://schemas.microsoft.com/office/drawing/2014/main" id="{CE6CB67A-D1E9-8493-D43C-6282B997CA66}"/>
              </a:ext>
            </a:extLst>
          </p:cNvPr>
          <p:cNvSpPr txBox="1"/>
          <p:nvPr/>
        </p:nvSpPr>
        <p:spPr>
          <a:xfrm>
            <a:off x="2224682" y="1876476"/>
            <a:ext cx="95631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1" dirty="0">
                <a:latin typeface="Century Schoolbook"/>
                <a:cs typeface="Century Schoolbook"/>
              </a:rPr>
              <a:t>ConvNet</a:t>
            </a:r>
            <a:endParaRPr dirty="0">
              <a:latin typeface="Century Schoolbook"/>
              <a:cs typeface="Century Schoolbook"/>
            </a:endParaRPr>
          </a:p>
        </p:txBody>
      </p:sp>
      <p:sp>
        <p:nvSpPr>
          <p:cNvPr id="70" name="object 8">
            <a:extLst>
              <a:ext uri="{FF2B5EF4-FFF2-40B4-BE49-F238E27FC236}">
                <a16:creationId xmlns:a16="http://schemas.microsoft.com/office/drawing/2014/main" id="{F7964101-A578-5543-ED07-1975CA57596D}"/>
              </a:ext>
            </a:extLst>
          </p:cNvPr>
          <p:cNvSpPr txBox="1"/>
          <p:nvPr/>
        </p:nvSpPr>
        <p:spPr>
          <a:xfrm>
            <a:off x="3660969" y="1881425"/>
            <a:ext cx="24977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fr-FR" spc="-11" dirty="0">
                <a:latin typeface="Century Schoolbook"/>
                <a:cs typeface="Century Schoolbook"/>
              </a:rPr>
              <a:t>0</a:t>
            </a:r>
            <a:endParaRPr dirty="0">
              <a:latin typeface="Century Schoolbook"/>
              <a:cs typeface="Century Schoolbook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712C26D-2208-6BA2-5BE6-10C4A14D6E96}"/>
              </a:ext>
            </a:extLst>
          </p:cNvPr>
          <p:cNvCxnSpPr>
            <a:cxnSpLocks/>
          </p:cNvCxnSpPr>
          <p:nvPr/>
        </p:nvCxnSpPr>
        <p:spPr>
          <a:xfrm>
            <a:off x="3203709" y="2031941"/>
            <a:ext cx="39806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object 7">
            <a:extLst>
              <a:ext uri="{FF2B5EF4-FFF2-40B4-BE49-F238E27FC236}">
                <a16:creationId xmlns:a16="http://schemas.microsoft.com/office/drawing/2014/main" id="{83BAD83F-D2D4-8B4B-064F-8518C8EFBE4D}"/>
              </a:ext>
            </a:extLst>
          </p:cNvPr>
          <p:cNvSpPr/>
          <p:nvPr/>
        </p:nvSpPr>
        <p:spPr>
          <a:xfrm>
            <a:off x="1228601" y="3221129"/>
            <a:ext cx="816611" cy="510193"/>
          </a:xfrm>
          <a:custGeom>
            <a:avLst/>
            <a:gdLst/>
            <a:ahLst/>
            <a:cxnLst/>
            <a:rect l="l" t="t" r="r" b="b"/>
            <a:pathLst>
              <a:path w="816609" h="861694">
                <a:moveTo>
                  <a:pt x="689356" y="0"/>
                </a:moveTo>
                <a:lnTo>
                  <a:pt x="689356" y="50800"/>
                </a:lnTo>
                <a:lnTo>
                  <a:pt x="0" y="50800"/>
                </a:lnTo>
                <a:lnTo>
                  <a:pt x="0" y="848944"/>
                </a:lnTo>
                <a:lnTo>
                  <a:pt x="6210" y="842733"/>
                </a:lnTo>
                <a:lnTo>
                  <a:pt x="6210" y="861656"/>
                </a:lnTo>
                <a:lnTo>
                  <a:pt x="25400" y="861656"/>
                </a:lnTo>
                <a:lnTo>
                  <a:pt x="25400" y="76200"/>
                </a:lnTo>
                <a:lnTo>
                  <a:pt x="689356" y="76200"/>
                </a:lnTo>
                <a:lnTo>
                  <a:pt x="689356" y="127000"/>
                </a:lnTo>
                <a:lnTo>
                  <a:pt x="816356" y="63500"/>
                </a:lnTo>
                <a:lnTo>
                  <a:pt x="689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8">
            <a:extLst>
              <a:ext uri="{FF2B5EF4-FFF2-40B4-BE49-F238E27FC236}">
                <a16:creationId xmlns:a16="http://schemas.microsoft.com/office/drawing/2014/main" id="{FCBBCCA3-C6F8-6373-34AA-A16E9F3DA08C}"/>
              </a:ext>
            </a:extLst>
          </p:cNvPr>
          <p:cNvSpPr txBox="1"/>
          <p:nvPr/>
        </p:nvSpPr>
        <p:spPr>
          <a:xfrm>
            <a:off x="2045211" y="3114319"/>
            <a:ext cx="95631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1" dirty="0">
                <a:latin typeface="Century Schoolbook"/>
                <a:cs typeface="Century Schoolbook"/>
              </a:rPr>
              <a:t>ConvNet</a:t>
            </a:r>
            <a:endParaRPr dirty="0">
              <a:latin typeface="Century Schoolbook"/>
              <a:cs typeface="Century Schoolbook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63BBF19-CBE0-1FAB-A100-296ECFDC6287}"/>
              </a:ext>
            </a:extLst>
          </p:cNvPr>
          <p:cNvCxnSpPr>
            <a:cxnSpLocks/>
            <a:stCxn id="73" idx="3"/>
            <a:endCxn id="75" idx="1"/>
          </p:cNvCxnSpPr>
          <p:nvPr/>
        </p:nvCxnSpPr>
        <p:spPr>
          <a:xfrm>
            <a:off x="3001522" y="3259231"/>
            <a:ext cx="6467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object 8">
            <a:extLst>
              <a:ext uri="{FF2B5EF4-FFF2-40B4-BE49-F238E27FC236}">
                <a16:creationId xmlns:a16="http://schemas.microsoft.com/office/drawing/2014/main" id="{92ABD6F5-0F46-48DD-EC28-BD8EEA48BB15}"/>
              </a:ext>
            </a:extLst>
          </p:cNvPr>
          <p:cNvSpPr txBox="1"/>
          <p:nvPr/>
        </p:nvSpPr>
        <p:spPr>
          <a:xfrm>
            <a:off x="3648276" y="3114319"/>
            <a:ext cx="24977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fr-FR" spc="-11" dirty="0">
                <a:latin typeface="Century Schoolbook"/>
                <a:cs typeface="Century Schoolbook"/>
              </a:rPr>
              <a:t>1</a:t>
            </a:r>
            <a:endParaRPr dirty="0">
              <a:latin typeface="Century Schoolbook"/>
              <a:cs typeface="Century Schoolbook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6574855-2FAD-CFC7-44B1-F0E0C7B7D1EE}"/>
              </a:ext>
            </a:extLst>
          </p:cNvPr>
          <p:cNvCxnSpPr>
            <a:cxnSpLocks/>
          </p:cNvCxnSpPr>
          <p:nvPr/>
        </p:nvCxnSpPr>
        <p:spPr>
          <a:xfrm flipV="1">
            <a:off x="838200" y="2026337"/>
            <a:ext cx="0" cy="4721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C6E0AC6-846F-FDBD-7384-1B58693B0045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838201" y="2021388"/>
            <a:ext cx="1386481" cy="105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object 5">
            <a:extLst>
              <a:ext uri="{FF2B5EF4-FFF2-40B4-BE49-F238E27FC236}">
                <a16:creationId xmlns:a16="http://schemas.microsoft.com/office/drawing/2014/main" id="{8E44AE14-97F0-1DA8-9E98-A4BD3ADDBEF2}"/>
              </a:ext>
            </a:extLst>
          </p:cNvPr>
          <p:cNvSpPr/>
          <p:nvPr/>
        </p:nvSpPr>
        <p:spPr>
          <a:xfrm>
            <a:off x="9601035" y="2498504"/>
            <a:ext cx="1169035" cy="1147445"/>
          </a:xfrm>
          <a:custGeom>
            <a:avLst/>
            <a:gdLst/>
            <a:ahLst/>
            <a:cxnLst/>
            <a:rect l="l" t="t" r="r" b="b"/>
            <a:pathLst>
              <a:path w="1169034" h="1147445">
                <a:moveTo>
                  <a:pt x="0" y="0"/>
                </a:moveTo>
                <a:lnTo>
                  <a:pt x="1168830" y="0"/>
                </a:lnTo>
                <a:lnTo>
                  <a:pt x="1168830" y="1147000"/>
                </a:lnTo>
                <a:lnTo>
                  <a:pt x="0" y="1147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Slide Number Placeholder 5">
            <a:extLst>
              <a:ext uri="{FF2B5EF4-FFF2-40B4-BE49-F238E27FC236}">
                <a16:creationId xmlns:a16="http://schemas.microsoft.com/office/drawing/2014/main" id="{A9DB0FBC-AAFB-EF56-0D2C-EC3F891DFE71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22</a:t>
            </a:fld>
            <a:endParaRPr lang="en-NZ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F5DC71E0-3A84-A498-1699-8009130F9B87}"/>
              </a:ext>
            </a:extLst>
          </p:cNvPr>
          <p:cNvSpPr txBox="1">
            <a:spLocks/>
          </p:cNvSpPr>
          <p:nvPr/>
        </p:nvSpPr>
        <p:spPr>
          <a:xfrm>
            <a:off x="903817" y="1158798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Sliding Window Method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B35AA4FA-5826-9B01-AFCB-B8041BAB63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17968" y="1344139"/>
            <a:ext cx="3982074" cy="4406391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What are the problems with this approach?</a:t>
            </a:r>
          </a:p>
        </p:txBody>
      </p:sp>
    </p:spTree>
    <p:extLst>
      <p:ext uri="{BB962C8B-B14F-4D97-AF65-F5344CB8AC3E}">
        <p14:creationId xmlns:p14="http://schemas.microsoft.com/office/powerpoint/2010/main" val="3683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7" grpId="0" animBg="1"/>
      <p:bldP spid="57" grpId="1" animBg="1"/>
      <p:bldP spid="57" grpId="2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6" grpId="0" animBg="1"/>
      <p:bldP spid="66" grpId="1" animBg="1"/>
      <p:bldP spid="66" grpId="2" animBg="1"/>
      <p:bldP spid="67" grpId="0" animBg="1"/>
      <p:bldP spid="67" grpId="1" animBg="1"/>
      <p:bldP spid="68" grpId="0" animBg="1"/>
      <p:bldP spid="68" grpId="1" animBg="1"/>
      <p:bldP spid="69" grpId="0"/>
      <p:bldP spid="70" grpId="0"/>
      <p:bldP spid="72" grpId="0" animBg="1"/>
      <p:bldP spid="73" grpId="0"/>
      <p:bldP spid="75" grpId="0"/>
      <p:bldP spid="78" grpId="0" animBg="1"/>
      <p:bldP spid="8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F5DC71E0-3A84-A498-1699-8009130F9B87}"/>
              </a:ext>
            </a:extLst>
          </p:cNvPr>
          <p:cNvSpPr txBox="1">
            <a:spLocks/>
          </p:cNvSpPr>
          <p:nvPr/>
        </p:nvSpPr>
        <p:spPr>
          <a:xfrm>
            <a:off x="903817" y="1158798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Linear Layers as Convolutions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127CFF-2662-608E-648C-7837305DF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211" y="4340589"/>
            <a:ext cx="1456055" cy="1481451"/>
          </a:xfrm>
          <a:prstGeom prst="rect">
            <a:avLst/>
          </a:prstGeom>
        </p:spPr>
      </p:pic>
      <p:grpSp>
        <p:nvGrpSpPr>
          <p:cNvPr id="7" name="object 4">
            <a:extLst>
              <a:ext uri="{FF2B5EF4-FFF2-40B4-BE49-F238E27FC236}">
                <a16:creationId xmlns:a16="http://schemas.microsoft.com/office/drawing/2014/main" id="{2E4E470E-354A-C1D7-5E92-CFE70BE7C467}"/>
              </a:ext>
            </a:extLst>
          </p:cNvPr>
          <p:cNvGrpSpPr/>
          <p:nvPr/>
        </p:nvGrpSpPr>
        <p:grpSpPr>
          <a:xfrm>
            <a:off x="2846059" y="2115175"/>
            <a:ext cx="1468755" cy="1447165"/>
            <a:chOff x="2826181" y="1344434"/>
            <a:chExt cx="1468755" cy="1447165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0923828F-B439-BB64-0B81-B30172255438}"/>
                </a:ext>
              </a:extLst>
            </p:cNvPr>
            <p:cNvSpPr/>
            <p:nvPr/>
          </p:nvSpPr>
          <p:spPr>
            <a:xfrm>
              <a:off x="2832531" y="1825000"/>
              <a:ext cx="981710" cy="960755"/>
            </a:xfrm>
            <a:custGeom>
              <a:avLst/>
              <a:gdLst/>
              <a:ahLst/>
              <a:cxnLst/>
              <a:rect l="l" t="t" r="r" b="b"/>
              <a:pathLst>
                <a:path w="981710" h="960755">
                  <a:moveTo>
                    <a:pt x="981467" y="0"/>
                  </a:moveTo>
                  <a:lnTo>
                    <a:pt x="0" y="0"/>
                  </a:lnTo>
                  <a:lnTo>
                    <a:pt x="0" y="960236"/>
                  </a:lnTo>
                  <a:lnTo>
                    <a:pt x="981467" y="960236"/>
                  </a:lnTo>
                  <a:lnTo>
                    <a:pt x="9814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2EC89A42-EA12-29F8-18C4-D29D92D88FAD}"/>
                </a:ext>
              </a:extLst>
            </p:cNvPr>
            <p:cNvSpPr/>
            <p:nvPr/>
          </p:nvSpPr>
          <p:spPr>
            <a:xfrm>
              <a:off x="3814000" y="1350784"/>
              <a:ext cx="474345" cy="1434465"/>
            </a:xfrm>
            <a:custGeom>
              <a:avLst/>
              <a:gdLst/>
              <a:ahLst/>
              <a:cxnLst/>
              <a:rect l="l" t="t" r="r" b="b"/>
              <a:pathLst>
                <a:path w="474345" h="1434464">
                  <a:moveTo>
                    <a:pt x="474217" y="0"/>
                  </a:moveTo>
                  <a:lnTo>
                    <a:pt x="0" y="474218"/>
                  </a:lnTo>
                  <a:lnTo>
                    <a:pt x="0" y="1434452"/>
                  </a:lnTo>
                  <a:lnTo>
                    <a:pt x="474217" y="960247"/>
                  </a:lnTo>
                  <a:lnTo>
                    <a:pt x="474217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AC341DF0-E7D0-DE86-5E7D-56A707EB91F1}"/>
                </a:ext>
              </a:extLst>
            </p:cNvPr>
            <p:cNvSpPr/>
            <p:nvPr/>
          </p:nvSpPr>
          <p:spPr>
            <a:xfrm>
              <a:off x="2832531" y="1350784"/>
              <a:ext cx="1456055" cy="474345"/>
            </a:xfrm>
            <a:custGeom>
              <a:avLst/>
              <a:gdLst/>
              <a:ahLst/>
              <a:cxnLst/>
              <a:rect l="l" t="t" r="r" b="b"/>
              <a:pathLst>
                <a:path w="1456054" h="474344">
                  <a:moveTo>
                    <a:pt x="1455686" y="0"/>
                  </a:moveTo>
                  <a:lnTo>
                    <a:pt x="474218" y="0"/>
                  </a:lnTo>
                  <a:lnTo>
                    <a:pt x="0" y="474218"/>
                  </a:lnTo>
                  <a:lnTo>
                    <a:pt x="981468" y="474218"/>
                  </a:lnTo>
                  <a:lnTo>
                    <a:pt x="1455686" y="0"/>
                  </a:lnTo>
                  <a:close/>
                </a:path>
              </a:pathLst>
            </a:custGeom>
            <a:solidFill>
              <a:srgbClr val="698E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7E3E76A6-C769-14EB-A5B2-CAD513E023EF}"/>
                </a:ext>
              </a:extLst>
            </p:cNvPr>
            <p:cNvSpPr/>
            <p:nvPr/>
          </p:nvSpPr>
          <p:spPr>
            <a:xfrm>
              <a:off x="2832531" y="1350784"/>
              <a:ext cx="1456055" cy="1434465"/>
            </a:xfrm>
            <a:custGeom>
              <a:avLst/>
              <a:gdLst/>
              <a:ahLst/>
              <a:cxnLst/>
              <a:rect l="l" t="t" r="r" b="b"/>
              <a:pathLst>
                <a:path w="1456054" h="1434464">
                  <a:moveTo>
                    <a:pt x="0" y="474217"/>
                  </a:moveTo>
                  <a:lnTo>
                    <a:pt x="474216" y="0"/>
                  </a:lnTo>
                  <a:lnTo>
                    <a:pt x="1455680" y="0"/>
                  </a:lnTo>
                  <a:lnTo>
                    <a:pt x="1455680" y="960238"/>
                  </a:lnTo>
                  <a:lnTo>
                    <a:pt x="981468" y="1434450"/>
                  </a:lnTo>
                  <a:lnTo>
                    <a:pt x="0" y="1434450"/>
                  </a:lnTo>
                  <a:lnTo>
                    <a:pt x="0" y="474217"/>
                  </a:lnTo>
                  <a:close/>
                </a:path>
                <a:path w="1456054" h="1434464">
                  <a:moveTo>
                    <a:pt x="0" y="474217"/>
                  </a:moveTo>
                  <a:lnTo>
                    <a:pt x="981468" y="474217"/>
                  </a:lnTo>
                  <a:lnTo>
                    <a:pt x="1455680" y="0"/>
                  </a:lnTo>
                </a:path>
                <a:path w="1456054" h="1434464">
                  <a:moveTo>
                    <a:pt x="981468" y="474217"/>
                  </a:moveTo>
                  <a:lnTo>
                    <a:pt x="981468" y="1434450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9">
            <a:extLst>
              <a:ext uri="{FF2B5EF4-FFF2-40B4-BE49-F238E27FC236}">
                <a16:creationId xmlns:a16="http://schemas.microsoft.com/office/drawing/2014/main" id="{5219A4D7-A8B8-1628-75CF-C21CD4E6D866}"/>
              </a:ext>
            </a:extLst>
          </p:cNvPr>
          <p:cNvSpPr txBox="1"/>
          <p:nvPr/>
        </p:nvSpPr>
        <p:spPr>
          <a:xfrm>
            <a:off x="2625029" y="3681404"/>
            <a:ext cx="14579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10 ×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10 ×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16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14" name="object 10">
            <a:extLst>
              <a:ext uri="{FF2B5EF4-FFF2-40B4-BE49-F238E27FC236}">
                <a16:creationId xmlns:a16="http://schemas.microsoft.com/office/drawing/2014/main" id="{7213BD83-7401-E1AF-82D1-A493C3067628}"/>
              </a:ext>
            </a:extLst>
          </p:cNvPr>
          <p:cNvGrpSpPr/>
          <p:nvPr/>
        </p:nvGrpSpPr>
        <p:grpSpPr>
          <a:xfrm>
            <a:off x="5373805" y="2272832"/>
            <a:ext cx="1295400" cy="1289685"/>
            <a:chOff x="5353926" y="1502092"/>
            <a:chExt cx="1295400" cy="1289685"/>
          </a:xfrm>
        </p:grpSpPr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76AE5984-2FDD-92B5-DA0F-F3338149EEF9}"/>
                </a:ext>
              </a:extLst>
            </p:cNvPr>
            <p:cNvSpPr/>
            <p:nvPr/>
          </p:nvSpPr>
          <p:spPr>
            <a:xfrm>
              <a:off x="5360276" y="2005482"/>
              <a:ext cx="785495" cy="779780"/>
            </a:xfrm>
            <a:custGeom>
              <a:avLst/>
              <a:gdLst/>
              <a:ahLst/>
              <a:cxnLst/>
              <a:rect l="l" t="t" r="r" b="b"/>
              <a:pathLst>
                <a:path w="785495" h="779780">
                  <a:moveTo>
                    <a:pt x="785219" y="0"/>
                  </a:moveTo>
                  <a:lnTo>
                    <a:pt x="0" y="0"/>
                  </a:lnTo>
                  <a:lnTo>
                    <a:pt x="0" y="779754"/>
                  </a:lnTo>
                  <a:lnTo>
                    <a:pt x="785219" y="779754"/>
                  </a:lnTo>
                  <a:lnTo>
                    <a:pt x="7852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B774499C-9B7C-733D-F29B-579234F64DAE}"/>
                </a:ext>
              </a:extLst>
            </p:cNvPr>
            <p:cNvSpPr/>
            <p:nvPr/>
          </p:nvSpPr>
          <p:spPr>
            <a:xfrm>
              <a:off x="6145491" y="1508442"/>
              <a:ext cx="497205" cy="1276985"/>
            </a:xfrm>
            <a:custGeom>
              <a:avLst/>
              <a:gdLst/>
              <a:ahLst/>
              <a:cxnLst/>
              <a:rect l="l" t="t" r="r" b="b"/>
              <a:pathLst>
                <a:path w="497204" h="1276985">
                  <a:moveTo>
                    <a:pt x="497052" y="0"/>
                  </a:moveTo>
                  <a:lnTo>
                    <a:pt x="0" y="497039"/>
                  </a:lnTo>
                  <a:lnTo>
                    <a:pt x="0" y="1276794"/>
                  </a:lnTo>
                  <a:lnTo>
                    <a:pt x="497052" y="779754"/>
                  </a:lnTo>
                  <a:lnTo>
                    <a:pt x="497052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AC537DD5-1BB3-0F52-6AA9-0DD2F586535A}"/>
                </a:ext>
              </a:extLst>
            </p:cNvPr>
            <p:cNvSpPr/>
            <p:nvPr/>
          </p:nvSpPr>
          <p:spPr>
            <a:xfrm>
              <a:off x="5360276" y="1508442"/>
              <a:ext cx="1282700" cy="497205"/>
            </a:xfrm>
            <a:custGeom>
              <a:avLst/>
              <a:gdLst/>
              <a:ahLst/>
              <a:cxnLst/>
              <a:rect l="l" t="t" r="r" b="b"/>
              <a:pathLst>
                <a:path w="1282700" h="497205">
                  <a:moveTo>
                    <a:pt x="1282268" y="0"/>
                  </a:moveTo>
                  <a:lnTo>
                    <a:pt x="497039" y="0"/>
                  </a:lnTo>
                  <a:lnTo>
                    <a:pt x="0" y="497039"/>
                  </a:lnTo>
                  <a:lnTo>
                    <a:pt x="785215" y="497039"/>
                  </a:lnTo>
                  <a:lnTo>
                    <a:pt x="1282268" y="0"/>
                  </a:lnTo>
                  <a:close/>
                </a:path>
              </a:pathLst>
            </a:custGeom>
            <a:solidFill>
              <a:srgbClr val="698E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6C45E5AB-EDAD-0843-8FF3-ADE37C2E1F26}"/>
                </a:ext>
              </a:extLst>
            </p:cNvPr>
            <p:cNvSpPr/>
            <p:nvPr/>
          </p:nvSpPr>
          <p:spPr>
            <a:xfrm>
              <a:off x="5360276" y="1508442"/>
              <a:ext cx="1282700" cy="1276985"/>
            </a:xfrm>
            <a:custGeom>
              <a:avLst/>
              <a:gdLst/>
              <a:ahLst/>
              <a:cxnLst/>
              <a:rect l="l" t="t" r="r" b="b"/>
              <a:pathLst>
                <a:path w="1282700" h="1276985">
                  <a:moveTo>
                    <a:pt x="0" y="497045"/>
                  </a:moveTo>
                  <a:lnTo>
                    <a:pt x="497044" y="0"/>
                  </a:lnTo>
                  <a:lnTo>
                    <a:pt x="1282260" y="0"/>
                  </a:lnTo>
                  <a:lnTo>
                    <a:pt x="1282260" y="779754"/>
                  </a:lnTo>
                  <a:lnTo>
                    <a:pt x="785220" y="1276800"/>
                  </a:lnTo>
                  <a:lnTo>
                    <a:pt x="0" y="1276800"/>
                  </a:lnTo>
                  <a:lnTo>
                    <a:pt x="0" y="497045"/>
                  </a:lnTo>
                  <a:close/>
                </a:path>
                <a:path w="1282700" h="1276985">
                  <a:moveTo>
                    <a:pt x="0" y="497045"/>
                  </a:moveTo>
                  <a:lnTo>
                    <a:pt x="785220" y="497045"/>
                  </a:lnTo>
                  <a:lnTo>
                    <a:pt x="1282260" y="0"/>
                  </a:lnTo>
                </a:path>
                <a:path w="1282700" h="1276985">
                  <a:moveTo>
                    <a:pt x="785220" y="497045"/>
                  </a:moveTo>
                  <a:lnTo>
                    <a:pt x="785220" y="1276800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5">
            <a:extLst>
              <a:ext uri="{FF2B5EF4-FFF2-40B4-BE49-F238E27FC236}">
                <a16:creationId xmlns:a16="http://schemas.microsoft.com/office/drawing/2014/main" id="{C00AF962-E2B0-32B7-6054-74D730D36567}"/>
              </a:ext>
            </a:extLst>
          </p:cNvPr>
          <p:cNvSpPr txBox="1"/>
          <p:nvPr/>
        </p:nvSpPr>
        <p:spPr>
          <a:xfrm>
            <a:off x="5433470" y="3681404"/>
            <a:ext cx="117538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5 ×</a:t>
            </a:r>
            <a:r>
              <a:rPr sz="2000" spc="-11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5 ×</a:t>
            </a:r>
            <a:r>
              <a:rPr sz="2000" spc="-11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16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20" name="object 16">
            <a:extLst>
              <a:ext uri="{FF2B5EF4-FFF2-40B4-BE49-F238E27FC236}">
                <a16:creationId xmlns:a16="http://schemas.microsoft.com/office/drawing/2014/main" id="{DC84937D-538E-4265-06B4-6D6AD5CFDA8E}"/>
              </a:ext>
            </a:extLst>
          </p:cNvPr>
          <p:cNvGrpSpPr/>
          <p:nvPr/>
        </p:nvGrpSpPr>
        <p:grpSpPr>
          <a:xfrm>
            <a:off x="297307" y="2115175"/>
            <a:ext cx="1505585" cy="1447165"/>
            <a:chOff x="277428" y="1344434"/>
            <a:chExt cx="1505585" cy="1447165"/>
          </a:xfrm>
        </p:grpSpPr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0D8B71FC-41B3-3143-54F3-60DD2A265FB7}"/>
                </a:ext>
              </a:extLst>
            </p:cNvPr>
            <p:cNvSpPr/>
            <p:nvPr/>
          </p:nvSpPr>
          <p:spPr>
            <a:xfrm>
              <a:off x="283778" y="1404594"/>
              <a:ext cx="1438910" cy="1381125"/>
            </a:xfrm>
            <a:custGeom>
              <a:avLst/>
              <a:gdLst/>
              <a:ahLst/>
              <a:cxnLst/>
              <a:rect l="l" t="t" r="r" b="b"/>
              <a:pathLst>
                <a:path w="1438910" h="1381125">
                  <a:moveTo>
                    <a:pt x="1438668" y="0"/>
                  </a:moveTo>
                  <a:lnTo>
                    <a:pt x="0" y="0"/>
                  </a:lnTo>
                  <a:lnTo>
                    <a:pt x="0" y="1380642"/>
                  </a:lnTo>
                  <a:lnTo>
                    <a:pt x="1438668" y="1380642"/>
                  </a:lnTo>
                  <a:lnTo>
                    <a:pt x="143866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029C717D-9262-3491-4510-16E220C527E7}"/>
                </a:ext>
              </a:extLst>
            </p:cNvPr>
            <p:cNvSpPr/>
            <p:nvPr/>
          </p:nvSpPr>
          <p:spPr>
            <a:xfrm>
              <a:off x="1722437" y="1404594"/>
              <a:ext cx="53975" cy="1381125"/>
            </a:xfrm>
            <a:custGeom>
              <a:avLst/>
              <a:gdLst/>
              <a:ahLst/>
              <a:cxnLst/>
              <a:rect l="l" t="t" r="r" b="b"/>
              <a:pathLst>
                <a:path w="53975" h="1381125">
                  <a:moveTo>
                    <a:pt x="0" y="1380642"/>
                  </a:moveTo>
                  <a:lnTo>
                    <a:pt x="53809" y="1380642"/>
                  </a:lnTo>
                  <a:lnTo>
                    <a:pt x="53809" y="0"/>
                  </a:lnTo>
                  <a:lnTo>
                    <a:pt x="0" y="0"/>
                  </a:lnTo>
                  <a:lnTo>
                    <a:pt x="0" y="1380642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3059549C-41A5-4E9A-E71B-1B2B9CD6AF65}"/>
                </a:ext>
              </a:extLst>
            </p:cNvPr>
            <p:cNvSpPr/>
            <p:nvPr/>
          </p:nvSpPr>
          <p:spPr>
            <a:xfrm>
              <a:off x="283778" y="1350784"/>
              <a:ext cx="1492885" cy="53975"/>
            </a:xfrm>
            <a:custGeom>
              <a:avLst/>
              <a:gdLst/>
              <a:ahLst/>
              <a:cxnLst/>
              <a:rect l="l" t="t" r="r" b="b"/>
              <a:pathLst>
                <a:path w="1492885" h="53975">
                  <a:moveTo>
                    <a:pt x="1492468" y="0"/>
                  </a:moveTo>
                  <a:lnTo>
                    <a:pt x="53806" y="0"/>
                  </a:lnTo>
                  <a:lnTo>
                    <a:pt x="0" y="53809"/>
                  </a:lnTo>
                  <a:lnTo>
                    <a:pt x="1438658" y="53809"/>
                  </a:lnTo>
                  <a:lnTo>
                    <a:pt x="1492468" y="0"/>
                  </a:lnTo>
                  <a:close/>
                </a:path>
              </a:pathLst>
            </a:custGeom>
            <a:solidFill>
              <a:srgbClr val="698E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525C327A-992C-E799-CCFE-C3F7A7E4D3BB}"/>
                </a:ext>
              </a:extLst>
            </p:cNvPr>
            <p:cNvSpPr/>
            <p:nvPr/>
          </p:nvSpPr>
          <p:spPr>
            <a:xfrm>
              <a:off x="283778" y="1350784"/>
              <a:ext cx="1492885" cy="1434465"/>
            </a:xfrm>
            <a:custGeom>
              <a:avLst/>
              <a:gdLst/>
              <a:ahLst/>
              <a:cxnLst/>
              <a:rect l="l" t="t" r="r" b="b"/>
              <a:pathLst>
                <a:path w="1492885" h="1434464">
                  <a:moveTo>
                    <a:pt x="0" y="53806"/>
                  </a:moveTo>
                  <a:lnTo>
                    <a:pt x="53806" y="0"/>
                  </a:lnTo>
                  <a:lnTo>
                    <a:pt x="1492470" y="0"/>
                  </a:lnTo>
                  <a:lnTo>
                    <a:pt x="1492470" y="1380650"/>
                  </a:lnTo>
                  <a:lnTo>
                    <a:pt x="1438660" y="1434450"/>
                  </a:lnTo>
                  <a:lnTo>
                    <a:pt x="0" y="1434450"/>
                  </a:lnTo>
                  <a:lnTo>
                    <a:pt x="0" y="53806"/>
                  </a:lnTo>
                  <a:close/>
                </a:path>
                <a:path w="1492885" h="1434464">
                  <a:moveTo>
                    <a:pt x="0" y="53806"/>
                  </a:moveTo>
                  <a:lnTo>
                    <a:pt x="1438660" y="53806"/>
                  </a:lnTo>
                  <a:lnTo>
                    <a:pt x="1492470" y="0"/>
                  </a:lnTo>
                </a:path>
                <a:path w="1492885" h="1434464">
                  <a:moveTo>
                    <a:pt x="1438660" y="53806"/>
                  </a:moveTo>
                  <a:lnTo>
                    <a:pt x="1438660" y="1434450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1">
            <a:extLst>
              <a:ext uri="{FF2B5EF4-FFF2-40B4-BE49-F238E27FC236}">
                <a16:creationId xmlns:a16="http://schemas.microsoft.com/office/drawing/2014/main" id="{69F024A2-112B-E9E7-7200-E2B9CBDAE23A}"/>
              </a:ext>
            </a:extLst>
          </p:cNvPr>
          <p:cNvSpPr txBox="1"/>
          <p:nvPr/>
        </p:nvSpPr>
        <p:spPr>
          <a:xfrm>
            <a:off x="317185" y="3681404"/>
            <a:ext cx="131572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14 ×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14 ×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spc="-51" dirty="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D2598A44-36BC-E1FA-6545-6AE591549EC7}"/>
              </a:ext>
            </a:extLst>
          </p:cNvPr>
          <p:cNvSpPr/>
          <p:nvPr/>
        </p:nvSpPr>
        <p:spPr>
          <a:xfrm>
            <a:off x="1890714" y="2851355"/>
            <a:ext cx="725805" cy="127000"/>
          </a:xfrm>
          <a:custGeom>
            <a:avLst/>
            <a:gdLst/>
            <a:ahLst/>
            <a:cxnLst/>
            <a:rect l="l" t="t" r="r" b="b"/>
            <a:pathLst>
              <a:path w="725805" h="127000">
                <a:moveTo>
                  <a:pt x="598220" y="0"/>
                </a:moveTo>
                <a:lnTo>
                  <a:pt x="598220" y="50800"/>
                </a:lnTo>
                <a:lnTo>
                  <a:pt x="0" y="50800"/>
                </a:lnTo>
                <a:lnTo>
                  <a:pt x="0" y="76200"/>
                </a:lnTo>
                <a:lnTo>
                  <a:pt x="598220" y="76200"/>
                </a:lnTo>
                <a:lnTo>
                  <a:pt x="598220" y="127000"/>
                </a:lnTo>
                <a:lnTo>
                  <a:pt x="725220" y="63500"/>
                </a:lnTo>
                <a:lnTo>
                  <a:pt x="598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AB8C7C1D-7102-A9AC-64E6-5398D10DF8DA}"/>
              </a:ext>
            </a:extLst>
          </p:cNvPr>
          <p:cNvSpPr txBox="1"/>
          <p:nvPr/>
        </p:nvSpPr>
        <p:spPr>
          <a:xfrm>
            <a:off x="1832286" y="3075823"/>
            <a:ext cx="98170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dirty="0">
                <a:latin typeface="Cambria Math"/>
                <a:cs typeface="Cambria Math"/>
              </a:rPr>
              <a:t>5 ×</a:t>
            </a:r>
            <a:r>
              <a:rPr sz="1400" spc="-11" dirty="0">
                <a:latin typeface="Cambria Math"/>
                <a:cs typeface="Cambria Math"/>
              </a:rPr>
              <a:t> </a:t>
            </a:r>
            <a:r>
              <a:rPr sz="1400" spc="-51" dirty="0">
                <a:latin typeface="Cambria Math"/>
                <a:cs typeface="Cambria Math"/>
              </a:rPr>
              <a:t>5</a:t>
            </a:r>
            <a:r>
              <a:rPr lang="fr-FR" sz="1400" spc="-51" dirty="0">
                <a:latin typeface="Cambria Math"/>
                <a:cs typeface="Cambria Math"/>
              </a:rPr>
              <a:t> (</a:t>
            </a:r>
            <a:r>
              <a:rPr lang="en-NZ" sz="1400" dirty="0">
                <a:latin typeface="Cambria Math"/>
                <a:cs typeface="Cambria Math"/>
              </a:rPr>
              <a:t>× </a:t>
            </a:r>
            <a:r>
              <a:rPr lang="fr-FR" sz="1400" spc="-51" dirty="0">
                <a:latin typeface="Cambria Math"/>
                <a:cs typeface="Cambria Math"/>
              </a:rPr>
              <a:t>3)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74372FB0-2DB7-AD55-A1F2-3CE89885F52B}"/>
              </a:ext>
            </a:extLst>
          </p:cNvPr>
          <p:cNvSpPr/>
          <p:nvPr/>
        </p:nvSpPr>
        <p:spPr>
          <a:xfrm>
            <a:off x="4481514" y="2835583"/>
            <a:ext cx="725805" cy="127000"/>
          </a:xfrm>
          <a:custGeom>
            <a:avLst/>
            <a:gdLst/>
            <a:ahLst/>
            <a:cxnLst/>
            <a:rect l="l" t="t" r="r" b="b"/>
            <a:pathLst>
              <a:path w="725804" h="127000">
                <a:moveTo>
                  <a:pt x="598220" y="0"/>
                </a:moveTo>
                <a:lnTo>
                  <a:pt x="598220" y="50800"/>
                </a:lnTo>
                <a:lnTo>
                  <a:pt x="0" y="50800"/>
                </a:lnTo>
                <a:lnTo>
                  <a:pt x="0" y="76200"/>
                </a:lnTo>
                <a:lnTo>
                  <a:pt x="598220" y="76200"/>
                </a:lnTo>
                <a:lnTo>
                  <a:pt x="598220" y="127000"/>
                </a:lnTo>
                <a:lnTo>
                  <a:pt x="725220" y="63500"/>
                </a:lnTo>
                <a:lnTo>
                  <a:pt x="598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487863F4-1F83-DFBF-7189-CB376C18DE38}"/>
              </a:ext>
            </a:extLst>
          </p:cNvPr>
          <p:cNvSpPr txBox="1"/>
          <p:nvPr/>
        </p:nvSpPr>
        <p:spPr>
          <a:xfrm>
            <a:off x="4352806" y="3040269"/>
            <a:ext cx="9699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NZ" sz="1400" dirty="0">
                <a:latin typeface="Cambria Math"/>
                <a:cs typeface="Cambria Math"/>
              </a:rPr>
              <a:t>2 ×</a:t>
            </a:r>
            <a:r>
              <a:rPr lang="en-NZ" sz="1400" spc="-11" dirty="0">
                <a:latin typeface="Cambria Math"/>
                <a:cs typeface="Cambria Math"/>
              </a:rPr>
              <a:t> </a:t>
            </a:r>
            <a:r>
              <a:rPr lang="en-NZ" sz="1400" spc="-51" dirty="0">
                <a:latin typeface="Cambria Math"/>
                <a:cs typeface="Cambria Math"/>
              </a:rPr>
              <a:t>2 (</a:t>
            </a:r>
            <a:r>
              <a:rPr lang="en-NZ" sz="1400" dirty="0">
                <a:latin typeface="Cambria Math"/>
                <a:cs typeface="Cambria Math"/>
              </a:rPr>
              <a:t>× </a:t>
            </a:r>
            <a:r>
              <a:rPr lang="en-NZ" sz="1400" spc="-51" dirty="0">
                <a:latin typeface="Cambria Math"/>
                <a:cs typeface="Cambria Math"/>
              </a:rPr>
              <a:t>16)</a:t>
            </a:r>
            <a:endParaRPr lang="en-NZ" sz="1400" dirty="0">
              <a:latin typeface="Cambria Math"/>
              <a:cs typeface="Cambria Math"/>
            </a:endParaRPr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BF7D6CB4-44B9-D0BC-9355-6DE5EAE8198B}"/>
              </a:ext>
            </a:extLst>
          </p:cNvPr>
          <p:cNvSpPr txBox="1"/>
          <p:nvPr/>
        </p:nvSpPr>
        <p:spPr>
          <a:xfrm>
            <a:off x="4362083" y="2398461"/>
            <a:ext cx="115189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entury Schoolbook"/>
                <a:cs typeface="Century Schoolbook"/>
              </a:rPr>
              <a:t>MAX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spc="-20" dirty="0">
                <a:latin typeface="Century Schoolbook"/>
                <a:cs typeface="Century Schoolbook"/>
              </a:rPr>
              <a:t>POOL</a:t>
            </a:r>
            <a:endParaRPr sz="1600">
              <a:latin typeface="Century Schoolbook"/>
              <a:cs typeface="Century Schoolbook"/>
            </a:endParaRPr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3FFF2564-BCB7-CB42-7A3F-D8349D378919}"/>
              </a:ext>
            </a:extLst>
          </p:cNvPr>
          <p:cNvSpPr txBox="1"/>
          <p:nvPr/>
        </p:nvSpPr>
        <p:spPr>
          <a:xfrm>
            <a:off x="7027217" y="2400340"/>
            <a:ext cx="3429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Century Schoolbook"/>
                <a:cs typeface="Century Schoolbook"/>
              </a:rPr>
              <a:t>FC</a:t>
            </a:r>
            <a:endParaRPr dirty="0">
              <a:latin typeface="Century Schoolbook"/>
              <a:cs typeface="Century Schoolbook"/>
            </a:endParaRPr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3A7CEED9-3B6B-D178-0B4C-256250DCDF6F}"/>
              </a:ext>
            </a:extLst>
          </p:cNvPr>
          <p:cNvSpPr txBox="1"/>
          <p:nvPr/>
        </p:nvSpPr>
        <p:spPr>
          <a:xfrm>
            <a:off x="8431736" y="2398460"/>
            <a:ext cx="3429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Century Schoolbook"/>
                <a:cs typeface="Century Schoolbook"/>
              </a:rPr>
              <a:t>FC</a:t>
            </a:r>
            <a:endParaRPr dirty="0">
              <a:latin typeface="Century Schoolbook"/>
              <a:cs typeface="Century Schoolbook"/>
            </a:endParaRPr>
          </a:p>
        </p:txBody>
      </p:sp>
      <p:grpSp>
        <p:nvGrpSpPr>
          <p:cNvPr id="33" name="object 30">
            <a:extLst>
              <a:ext uri="{FF2B5EF4-FFF2-40B4-BE49-F238E27FC236}">
                <a16:creationId xmlns:a16="http://schemas.microsoft.com/office/drawing/2014/main" id="{B9C21AF0-34C5-370F-AECD-66A9847B5F52}"/>
              </a:ext>
            </a:extLst>
          </p:cNvPr>
          <p:cNvGrpSpPr/>
          <p:nvPr/>
        </p:nvGrpSpPr>
        <p:grpSpPr>
          <a:xfrm>
            <a:off x="10443529" y="2745323"/>
            <a:ext cx="395695" cy="365760"/>
            <a:chOff x="10423650" y="1974583"/>
            <a:chExt cx="395695" cy="365760"/>
          </a:xfrm>
        </p:grpSpPr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17EC0F11-2B27-B1CA-F450-0811EB5C939E}"/>
                </a:ext>
              </a:extLst>
            </p:cNvPr>
            <p:cNvSpPr/>
            <p:nvPr/>
          </p:nvSpPr>
          <p:spPr>
            <a:xfrm>
              <a:off x="10453585" y="1974583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60">
                  <a:moveTo>
                    <a:pt x="0" y="182880"/>
                  </a:moveTo>
                  <a:lnTo>
                    <a:pt x="6532" y="134263"/>
                  </a:lnTo>
                  <a:lnTo>
                    <a:pt x="24968" y="90577"/>
                  </a:lnTo>
                  <a:lnTo>
                    <a:pt x="53564" y="53564"/>
                  </a:lnTo>
                  <a:lnTo>
                    <a:pt x="90577" y="24968"/>
                  </a:lnTo>
                  <a:lnTo>
                    <a:pt x="134263" y="6532"/>
                  </a:lnTo>
                  <a:lnTo>
                    <a:pt x="182880" y="0"/>
                  </a:lnTo>
                  <a:lnTo>
                    <a:pt x="231496" y="6532"/>
                  </a:lnTo>
                  <a:lnTo>
                    <a:pt x="275183" y="24968"/>
                  </a:lnTo>
                  <a:lnTo>
                    <a:pt x="312195" y="53564"/>
                  </a:lnTo>
                  <a:lnTo>
                    <a:pt x="340791" y="90577"/>
                  </a:lnTo>
                  <a:lnTo>
                    <a:pt x="359227" y="134263"/>
                  </a:lnTo>
                  <a:lnTo>
                    <a:pt x="365760" y="182880"/>
                  </a:lnTo>
                  <a:lnTo>
                    <a:pt x="359227" y="231496"/>
                  </a:lnTo>
                  <a:lnTo>
                    <a:pt x="340791" y="275183"/>
                  </a:lnTo>
                  <a:lnTo>
                    <a:pt x="312195" y="312195"/>
                  </a:lnTo>
                  <a:lnTo>
                    <a:pt x="275183" y="340791"/>
                  </a:lnTo>
                  <a:lnTo>
                    <a:pt x="231496" y="359227"/>
                  </a:lnTo>
                  <a:lnTo>
                    <a:pt x="182880" y="365760"/>
                  </a:lnTo>
                  <a:lnTo>
                    <a:pt x="134263" y="359227"/>
                  </a:lnTo>
                  <a:lnTo>
                    <a:pt x="90577" y="340791"/>
                  </a:lnTo>
                  <a:lnTo>
                    <a:pt x="53564" y="312195"/>
                  </a:lnTo>
                  <a:lnTo>
                    <a:pt x="24968" y="275183"/>
                  </a:lnTo>
                  <a:lnTo>
                    <a:pt x="6532" y="231496"/>
                  </a:lnTo>
                  <a:lnTo>
                    <a:pt x="0" y="18288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069A4ED6-3832-B203-25C1-6A774E52BC8D}"/>
                </a:ext>
              </a:extLst>
            </p:cNvPr>
            <p:cNvSpPr/>
            <p:nvPr/>
          </p:nvSpPr>
          <p:spPr>
            <a:xfrm>
              <a:off x="10423650" y="229555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0" y="9525"/>
                  </a:moveTo>
                  <a:lnTo>
                    <a:pt x="2789" y="16261"/>
                  </a:lnTo>
                  <a:lnTo>
                    <a:pt x="9525" y="19051"/>
                  </a:lnTo>
                  <a:lnTo>
                    <a:pt x="16261" y="16261"/>
                  </a:lnTo>
                  <a:lnTo>
                    <a:pt x="19051" y="9525"/>
                  </a:lnTo>
                  <a:lnTo>
                    <a:pt x="16261" y="2789"/>
                  </a:lnTo>
                  <a:lnTo>
                    <a:pt x="9525" y="0"/>
                  </a:lnTo>
                  <a:lnTo>
                    <a:pt x="2789" y="2789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4">
            <a:extLst>
              <a:ext uri="{FF2B5EF4-FFF2-40B4-BE49-F238E27FC236}">
                <a16:creationId xmlns:a16="http://schemas.microsoft.com/office/drawing/2014/main" id="{3FBA0848-9F30-2BFB-B482-58102C05C22A}"/>
              </a:ext>
            </a:extLst>
          </p:cNvPr>
          <p:cNvSpPr txBox="1"/>
          <p:nvPr/>
        </p:nvSpPr>
        <p:spPr>
          <a:xfrm>
            <a:off x="10033345" y="3300923"/>
            <a:ext cx="1336040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2864" algn="ctr"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y</a:t>
            </a:r>
            <a:endParaRPr sz="2000">
              <a:latin typeface="Cambria Math"/>
              <a:cs typeface="Cambria Math"/>
            </a:endParaRPr>
          </a:p>
          <a:p>
            <a:pPr algn="ctr">
              <a:spcBef>
                <a:spcPts val="100"/>
              </a:spcBef>
            </a:pPr>
            <a:r>
              <a:rPr sz="2000" dirty="0">
                <a:latin typeface="Century Schoolbook"/>
                <a:cs typeface="Century Schoolbook"/>
              </a:rPr>
              <a:t>softmax</a:t>
            </a:r>
            <a:r>
              <a:rPr sz="2000" spc="-25" dirty="0">
                <a:latin typeface="Century Schoolbook"/>
                <a:cs typeface="Century Schoolbook"/>
              </a:rPr>
              <a:t> (4)</a:t>
            </a:r>
            <a:endParaRPr sz="2000">
              <a:latin typeface="Century Schoolbook"/>
              <a:cs typeface="Century Schoolbook"/>
            </a:endParaRPr>
          </a:p>
        </p:txBody>
      </p:sp>
      <p:grpSp>
        <p:nvGrpSpPr>
          <p:cNvPr id="37" name="object 35">
            <a:extLst>
              <a:ext uri="{FF2B5EF4-FFF2-40B4-BE49-F238E27FC236}">
                <a16:creationId xmlns:a16="http://schemas.microsoft.com/office/drawing/2014/main" id="{02BADA5C-EC67-C508-CCE3-F05B97CA24E3}"/>
              </a:ext>
            </a:extLst>
          </p:cNvPr>
          <p:cNvGrpSpPr/>
          <p:nvPr/>
        </p:nvGrpSpPr>
        <p:grpSpPr>
          <a:xfrm>
            <a:off x="277429" y="4345146"/>
            <a:ext cx="1505585" cy="1447165"/>
            <a:chOff x="277428" y="3946804"/>
            <a:chExt cx="1505585" cy="1447165"/>
          </a:xfrm>
        </p:grpSpPr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9D1251FC-C0D9-8F5B-ED09-F481469A949B}"/>
                </a:ext>
              </a:extLst>
            </p:cNvPr>
            <p:cNvSpPr/>
            <p:nvPr/>
          </p:nvSpPr>
          <p:spPr>
            <a:xfrm>
              <a:off x="283778" y="4006964"/>
              <a:ext cx="1438910" cy="1381125"/>
            </a:xfrm>
            <a:custGeom>
              <a:avLst/>
              <a:gdLst/>
              <a:ahLst/>
              <a:cxnLst/>
              <a:rect l="l" t="t" r="r" b="b"/>
              <a:pathLst>
                <a:path w="1438910" h="1381125">
                  <a:moveTo>
                    <a:pt x="1438668" y="0"/>
                  </a:moveTo>
                  <a:lnTo>
                    <a:pt x="0" y="0"/>
                  </a:lnTo>
                  <a:lnTo>
                    <a:pt x="0" y="1380642"/>
                  </a:lnTo>
                  <a:lnTo>
                    <a:pt x="1438668" y="1380642"/>
                  </a:lnTo>
                  <a:lnTo>
                    <a:pt x="143866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24ABC262-CCC3-9D39-02B3-D4A5B4ECD85A}"/>
                </a:ext>
              </a:extLst>
            </p:cNvPr>
            <p:cNvSpPr/>
            <p:nvPr/>
          </p:nvSpPr>
          <p:spPr>
            <a:xfrm>
              <a:off x="1722437" y="4006951"/>
              <a:ext cx="53975" cy="1381125"/>
            </a:xfrm>
            <a:custGeom>
              <a:avLst/>
              <a:gdLst/>
              <a:ahLst/>
              <a:cxnLst/>
              <a:rect l="l" t="t" r="r" b="b"/>
              <a:pathLst>
                <a:path w="53975" h="1381125">
                  <a:moveTo>
                    <a:pt x="0" y="1380655"/>
                  </a:moveTo>
                  <a:lnTo>
                    <a:pt x="53809" y="1380655"/>
                  </a:lnTo>
                  <a:lnTo>
                    <a:pt x="53809" y="0"/>
                  </a:lnTo>
                  <a:lnTo>
                    <a:pt x="0" y="0"/>
                  </a:lnTo>
                  <a:lnTo>
                    <a:pt x="0" y="1380655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42D37500-DA5F-C136-1F94-FAFE3B14A2CE}"/>
                </a:ext>
              </a:extLst>
            </p:cNvPr>
            <p:cNvSpPr/>
            <p:nvPr/>
          </p:nvSpPr>
          <p:spPr>
            <a:xfrm>
              <a:off x="283778" y="3953154"/>
              <a:ext cx="1492885" cy="53975"/>
            </a:xfrm>
            <a:custGeom>
              <a:avLst/>
              <a:gdLst/>
              <a:ahLst/>
              <a:cxnLst/>
              <a:rect l="l" t="t" r="r" b="b"/>
              <a:pathLst>
                <a:path w="1492885" h="53975">
                  <a:moveTo>
                    <a:pt x="1492468" y="0"/>
                  </a:moveTo>
                  <a:lnTo>
                    <a:pt x="53806" y="0"/>
                  </a:lnTo>
                  <a:lnTo>
                    <a:pt x="0" y="53797"/>
                  </a:lnTo>
                  <a:lnTo>
                    <a:pt x="1438658" y="53797"/>
                  </a:lnTo>
                  <a:lnTo>
                    <a:pt x="1492468" y="0"/>
                  </a:lnTo>
                  <a:close/>
                </a:path>
              </a:pathLst>
            </a:custGeom>
            <a:solidFill>
              <a:srgbClr val="698E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77C48508-6545-A192-0360-848054C8DFBE}"/>
                </a:ext>
              </a:extLst>
            </p:cNvPr>
            <p:cNvSpPr/>
            <p:nvPr/>
          </p:nvSpPr>
          <p:spPr>
            <a:xfrm>
              <a:off x="283778" y="3953154"/>
              <a:ext cx="1492885" cy="1434465"/>
            </a:xfrm>
            <a:custGeom>
              <a:avLst/>
              <a:gdLst/>
              <a:ahLst/>
              <a:cxnLst/>
              <a:rect l="l" t="t" r="r" b="b"/>
              <a:pathLst>
                <a:path w="1492885" h="1434464">
                  <a:moveTo>
                    <a:pt x="0" y="53806"/>
                  </a:moveTo>
                  <a:lnTo>
                    <a:pt x="53806" y="0"/>
                  </a:lnTo>
                  <a:lnTo>
                    <a:pt x="1492470" y="0"/>
                  </a:lnTo>
                  <a:lnTo>
                    <a:pt x="1492470" y="1380650"/>
                  </a:lnTo>
                  <a:lnTo>
                    <a:pt x="1438660" y="1434450"/>
                  </a:lnTo>
                  <a:lnTo>
                    <a:pt x="0" y="1434450"/>
                  </a:lnTo>
                  <a:lnTo>
                    <a:pt x="0" y="53806"/>
                  </a:lnTo>
                  <a:close/>
                </a:path>
                <a:path w="1492885" h="1434464">
                  <a:moveTo>
                    <a:pt x="0" y="53806"/>
                  </a:moveTo>
                  <a:lnTo>
                    <a:pt x="1438660" y="53806"/>
                  </a:lnTo>
                  <a:lnTo>
                    <a:pt x="1492470" y="0"/>
                  </a:lnTo>
                </a:path>
                <a:path w="1492885" h="1434464">
                  <a:moveTo>
                    <a:pt x="1438660" y="53806"/>
                  </a:moveTo>
                  <a:lnTo>
                    <a:pt x="1438660" y="1434450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0">
            <a:extLst>
              <a:ext uri="{FF2B5EF4-FFF2-40B4-BE49-F238E27FC236}">
                <a16:creationId xmlns:a16="http://schemas.microsoft.com/office/drawing/2014/main" id="{3D024191-1887-1ADA-8CF9-328EF34D40AE}"/>
              </a:ext>
            </a:extLst>
          </p:cNvPr>
          <p:cNvSpPr txBox="1"/>
          <p:nvPr/>
        </p:nvSpPr>
        <p:spPr>
          <a:xfrm>
            <a:off x="297307" y="5911370"/>
            <a:ext cx="131572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14 ×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14 ×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spc="-51" dirty="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43" name="object 41">
            <a:extLst>
              <a:ext uri="{FF2B5EF4-FFF2-40B4-BE49-F238E27FC236}">
                <a16:creationId xmlns:a16="http://schemas.microsoft.com/office/drawing/2014/main" id="{36F14BD6-7A62-456F-7FD7-6E86E3AFA19B}"/>
              </a:ext>
            </a:extLst>
          </p:cNvPr>
          <p:cNvGrpSpPr/>
          <p:nvPr/>
        </p:nvGrpSpPr>
        <p:grpSpPr>
          <a:xfrm>
            <a:off x="2826181" y="4345146"/>
            <a:ext cx="1468755" cy="1447165"/>
            <a:chOff x="2826181" y="3946804"/>
            <a:chExt cx="1468755" cy="1447165"/>
          </a:xfrm>
        </p:grpSpPr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39558EF0-F6DE-A73A-E878-B13FD45C2727}"/>
                </a:ext>
              </a:extLst>
            </p:cNvPr>
            <p:cNvSpPr/>
            <p:nvPr/>
          </p:nvSpPr>
          <p:spPr>
            <a:xfrm>
              <a:off x="2832531" y="4427369"/>
              <a:ext cx="981710" cy="960755"/>
            </a:xfrm>
            <a:custGeom>
              <a:avLst/>
              <a:gdLst/>
              <a:ahLst/>
              <a:cxnLst/>
              <a:rect l="l" t="t" r="r" b="b"/>
              <a:pathLst>
                <a:path w="981710" h="960754">
                  <a:moveTo>
                    <a:pt x="981467" y="0"/>
                  </a:moveTo>
                  <a:lnTo>
                    <a:pt x="0" y="0"/>
                  </a:lnTo>
                  <a:lnTo>
                    <a:pt x="0" y="960236"/>
                  </a:lnTo>
                  <a:lnTo>
                    <a:pt x="981467" y="960236"/>
                  </a:lnTo>
                  <a:lnTo>
                    <a:pt x="9814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E3274A31-7226-5384-B1E0-A52BD645D055}"/>
                </a:ext>
              </a:extLst>
            </p:cNvPr>
            <p:cNvSpPr/>
            <p:nvPr/>
          </p:nvSpPr>
          <p:spPr>
            <a:xfrm>
              <a:off x="3814000" y="3953154"/>
              <a:ext cx="474345" cy="1434465"/>
            </a:xfrm>
            <a:custGeom>
              <a:avLst/>
              <a:gdLst/>
              <a:ahLst/>
              <a:cxnLst/>
              <a:rect l="l" t="t" r="r" b="b"/>
              <a:pathLst>
                <a:path w="474345" h="1434464">
                  <a:moveTo>
                    <a:pt x="474217" y="0"/>
                  </a:moveTo>
                  <a:lnTo>
                    <a:pt x="0" y="474218"/>
                  </a:lnTo>
                  <a:lnTo>
                    <a:pt x="0" y="1434452"/>
                  </a:lnTo>
                  <a:lnTo>
                    <a:pt x="474217" y="960234"/>
                  </a:lnTo>
                  <a:lnTo>
                    <a:pt x="474217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A33DCA1E-F7EF-E9A9-1B68-F7C9FF55282A}"/>
                </a:ext>
              </a:extLst>
            </p:cNvPr>
            <p:cNvSpPr/>
            <p:nvPr/>
          </p:nvSpPr>
          <p:spPr>
            <a:xfrm>
              <a:off x="2832531" y="3953154"/>
              <a:ext cx="1456055" cy="474345"/>
            </a:xfrm>
            <a:custGeom>
              <a:avLst/>
              <a:gdLst/>
              <a:ahLst/>
              <a:cxnLst/>
              <a:rect l="l" t="t" r="r" b="b"/>
              <a:pathLst>
                <a:path w="1456054" h="474345">
                  <a:moveTo>
                    <a:pt x="1455686" y="0"/>
                  </a:moveTo>
                  <a:lnTo>
                    <a:pt x="474218" y="0"/>
                  </a:lnTo>
                  <a:lnTo>
                    <a:pt x="0" y="474218"/>
                  </a:lnTo>
                  <a:lnTo>
                    <a:pt x="981468" y="474218"/>
                  </a:lnTo>
                  <a:lnTo>
                    <a:pt x="1455686" y="0"/>
                  </a:lnTo>
                  <a:close/>
                </a:path>
              </a:pathLst>
            </a:custGeom>
            <a:solidFill>
              <a:srgbClr val="698E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5">
              <a:extLst>
                <a:ext uri="{FF2B5EF4-FFF2-40B4-BE49-F238E27FC236}">
                  <a16:creationId xmlns:a16="http://schemas.microsoft.com/office/drawing/2014/main" id="{BB272C4A-6620-2B83-73FB-DCC2CE1E0CE6}"/>
                </a:ext>
              </a:extLst>
            </p:cNvPr>
            <p:cNvSpPr/>
            <p:nvPr/>
          </p:nvSpPr>
          <p:spPr>
            <a:xfrm>
              <a:off x="2832531" y="3953154"/>
              <a:ext cx="1456055" cy="1434465"/>
            </a:xfrm>
            <a:custGeom>
              <a:avLst/>
              <a:gdLst/>
              <a:ahLst/>
              <a:cxnLst/>
              <a:rect l="l" t="t" r="r" b="b"/>
              <a:pathLst>
                <a:path w="1456054" h="1434464">
                  <a:moveTo>
                    <a:pt x="0" y="474217"/>
                  </a:moveTo>
                  <a:lnTo>
                    <a:pt x="474216" y="0"/>
                  </a:lnTo>
                  <a:lnTo>
                    <a:pt x="1455680" y="0"/>
                  </a:lnTo>
                  <a:lnTo>
                    <a:pt x="1455680" y="960238"/>
                  </a:lnTo>
                  <a:lnTo>
                    <a:pt x="981468" y="1434450"/>
                  </a:lnTo>
                  <a:lnTo>
                    <a:pt x="0" y="1434450"/>
                  </a:lnTo>
                  <a:lnTo>
                    <a:pt x="0" y="474217"/>
                  </a:lnTo>
                  <a:close/>
                </a:path>
                <a:path w="1456054" h="1434464">
                  <a:moveTo>
                    <a:pt x="0" y="474217"/>
                  </a:moveTo>
                  <a:lnTo>
                    <a:pt x="981468" y="474217"/>
                  </a:lnTo>
                  <a:lnTo>
                    <a:pt x="1455680" y="0"/>
                  </a:lnTo>
                </a:path>
                <a:path w="1456054" h="1434464">
                  <a:moveTo>
                    <a:pt x="981468" y="474217"/>
                  </a:moveTo>
                  <a:lnTo>
                    <a:pt x="981468" y="1434450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6">
            <a:extLst>
              <a:ext uri="{FF2B5EF4-FFF2-40B4-BE49-F238E27FC236}">
                <a16:creationId xmlns:a16="http://schemas.microsoft.com/office/drawing/2014/main" id="{38EBF90D-4A7F-AF6E-62A5-5393A7F0DA12}"/>
              </a:ext>
            </a:extLst>
          </p:cNvPr>
          <p:cNvSpPr txBox="1"/>
          <p:nvPr/>
        </p:nvSpPr>
        <p:spPr>
          <a:xfrm>
            <a:off x="2605151" y="5911370"/>
            <a:ext cx="14579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10 ×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10 ×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16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7656FC26-1C84-9768-99DA-31AC71137313}"/>
              </a:ext>
            </a:extLst>
          </p:cNvPr>
          <p:cNvSpPr txBox="1"/>
          <p:nvPr/>
        </p:nvSpPr>
        <p:spPr>
          <a:xfrm>
            <a:off x="5413592" y="5911370"/>
            <a:ext cx="117538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5 ×</a:t>
            </a:r>
            <a:r>
              <a:rPr sz="2000" spc="-11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5 ×</a:t>
            </a:r>
            <a:r>
              <a:rPr sz="2000" spc="-11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16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E18B9EDB-5AED-381D-4E24-19BECFB123D4}"/>
              </a:ext>
            </a:extLst>
          </p:cNvPr>
          <p:cNvSpPr/>
          <p:nvPr/>
        </p:nvSpPr>
        <p:spPr>
          <a:xfrm>
            <a:off x="1870836" y="5081314"/>
            <a:ext cx="725805" cy="127000"/>
          </a:xfrm>
          <a:custGeom>
            <a:avLst/>
            <a:gdLst/>
            <a:ahLst/>
            <a:cxnLst/>
            <a:rect l="l" t="t" r="r" b="b"/>
            <a:pathLst>
              <a:path w="725805" h="127000">
                <a:moveTo>
                  <a:pt x="598220" y="0"/>
                </a:moveTo>
                <a:lnTo>
                  <a:pt x="598220" y="50800"/>
                </a:lnTo>
                <a:lnTo>
                  <a:pt x="0" y="50800"/>
                </a:lnTo>
                <a:lnTo>
                  <a:pt x="0" y="76200"/>
                </a:lnTo>
                <a:lnTo>
                  <a:pt x="598220" y="76200"/>
                </a:lnTo>
                <a:lnTo>
                  <a:pt x="598220" y="127000"/>
                </a:lnTo>
                <a:lnTo>
                  <a:pt x="725220" y="63500"/>
                </a:lnTo>
                <a:lnTo>
                  <a:pt x="598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354ED43E-315D-81EA-A316-B1202C02C7B2}"/>
              </a:ext>
            </a:extLst>
          </p:cNvPr>
          <p:cNvSpPr/>
          <p:nvPr/>
        </p:nvSpPr>
        <p:spPr>
          <a:xfrm>
            <a:off x="4461636" y="5065554"/>
            <a:ext cx="725805" cy="127000"/>
          </a:xfrm>
          <a:custGeom>
            <a:avLst/>
            <a:gdLst/>
            <a:ahLst/>
            <a:cxnLst/>
            <a:rect l="l" t="t" r="r" b="b"/>
            <a:pathLst>
              <a:path w="725804" h="127000">
                <a:moveTo>
                  <a:pt x="598220" y="0"/>
                </a:moveTo>
                <a:lnTo>
                  <a:pt x="598220" y="50800"/>
                </a:lnTo>
                <a:lnTo>
                  <a:pt x="0" y="50800"/>
                </a:lnTo>
                <a:lnTo>
                  <a:pt x="0" y="76200"/>
                </a:lnTo>
                <a:lnTo>
                  <a:pt x="598220" y="76200"/>
                </a:lnTo>
                <a:lnTo>
                  <a:pt x="598220" y="127000"/>
                </a:lnTo>
                <a:lnTo>
                  <a:pt x="725220" y="63500"/>
                </a:lnTo>
                <a:lnTo>
                  <a:pt x="598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0B77387D-052E-0003-7675-149FA6D6742F}"/>
              </a:ext>
            </a:extLst>
          </p:cNvPr>
          <p:cNvSpPr txBox="1"/>
          <p:nvPr/>
        </p:nvSpPr>
        <p:spPr>
          <a:xfrm>
            <a:off x="4342205" y="4628420"/>
            <a:ext cx="115189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entury Schoolbook"/>
                <a:cs typeface="Century Schoolbook"/>
              </a:rPr>
              <a:t>MAX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spc="-20" dirty="0">
                <a:latin typeface="Century Schoolbook"/>
                <a:cs typeface="Century Schoolbook"/>
              </a:rPr>
              <a:t>POOL</a:t>
            </a:r>
            <a:endParaRPr sz="1600">
              <a:latin typeface="Century Schoolbook"/>
              <a:cs typeface="Century Schoolbook"/>
            </a:endParaRPr>
          </a:p>
        </p:txBody>
      </p:sp>
      <p:grpSp>
        <p:nvGrpSpPr>
          <p:cNvPr id="81" name="object 54">
            <a:extLst>
              <a:ext uri="{FF2B5EF4-FFF2-40B4-BE49-F238E27FC236}">
                <a16:creationId xmlns:a16="http://schemas.microsoft.com/office/drawing/2014/main" id="{F718215F-CDAF-A84C-1477-E9435FF5E87B}"/>
              </a:ext>
            </a:extLst>
          </p:cNvPr>
          <p:cNvGrpSpPr/>
          <p:nvPr/>
        </p:nvGrpSpPr>
        <p:grpSpPr>
          <a:xfrm>
            <a:off x="10977283" y="5003426"/>
            <a:ext cx="516891" cy="493395"/>
            <a:chOff x="10977283" y="4605083"/>
            <a:chExt cx="516890" cy="493395"/>
          </a:xfrm>
        </p:grpSpPr>
        <p:sp>
          <p:nvSpPr>
            <p:cNvPr id="82" name="object 55">
              <a:extLst>
                <a:ext uri="{FF2B5EF4-FFF2-40B4-BE49-F238E27FC236}">
                  <a16:creationId xmlns:a16="http://schemas.microsoft.com/office/drawing/2014/main" id="{72F520C1-6723-6D8B-ECA4-E67461AA052F}"/>
                </a:ext>
              </a:extLst>
            </p:cNvPr>
            <p:cNvSpPr/>
            <p:nvPr/>
          </p:nvSpPr>
          <p:spPr>
            <a:xfrm>
              <a:off x="10983633" y="4920046"/>
              <a:ext cx="195580" cy="172085"/>
            </a:xfrm>
            <a:custGeom>
              <a:avLst/>
              <a:gdLst/>
              <a:ahLst/>
              <a:cxnLst/>
              <a:rect l="l" t="t" r="r" b="b"/>
              <a:pathLst>
                <a:path w="195579" h="172085">
                  <a:moveTo>
                    <a:pt x="195464" y="0"/>
                  </a:moveTo>
                  <a:lnTo>
                    <a:pt x="0" y="0"/>
                  </a:lnTo>
                  <a:lnTo>
                    <a:pt x="0" y="171663"/>
                  </a:lnTo>
                  <a:lnTo>
                    <a:pt x="195464" y="171663"/>
                  </a:lnTo>
                  <a:lnTo>
                    <a:pt x="195464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56">
              <a:extLst>
                <a:ext uri="{FF2B5EF4-FFF2-40B4-BE49-F238E27FC236}">
                  <a16:creationId xmlns:a16="http://schemas.microsoft.com/office/drawing/2014/main" id="{8927EAFB-5D45-A05F-E2E1-0175E5964CDB}"/>
                </a:ext>
              </a:extLst>
            </p:cNvPr>
            <p:cNvSpPr/>
            <p:nvPr/>
          </p:nvSpPr>
          <p:spPr>
            <a:xfrm>
              <a:off x="11179099" y="4611433"/>
              <a:ext cx="308610" cy="480695"/>
            </a:xfrm>
            <a:custGeom>
              <a:avLst/>
              <a:gdLst/>
              <a:ahLst/>
              <a:cxnLst/>
              <a:rect l="l" t="t" r="r" b="b"/>
              <a:pathLst>
                <a:path w="308609" h="480695">
                  <a:moveTo>
                    <a:pt x="308609" y="0"/>
                  </a:moveTo>
                  <a:lnTo>
                    <a:pt x="0" y="308609"/>
                  </a:lnTo>
                  <a:lnTo>
                    <a:pt x="0" y="480275"/>
                  </a:lnTo>
                  <a:lnTo>
                    <a:pt x="308609" y="171665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57">
              <a:extLst>
                <a:ext uri="{FF2B5EF4-FFF2-40B4-BE49-F238E27FC236}">
                  <a16:creationId xmlns:a16="http://schemas.microsoft.com/office/drawing/2014/main" id="{9DBB4FC5-0EBF-9671-0E99-B103701886E8}"/>
                </a:ext>
              </a:extLst>
            </p:cNvPr>
            <p:cNvSpPr/>
            <p:nvPr/>
          </p:nvSpPr>
          <p:spPr>
            <a:xfrm>
              <a:off x="10983633" y="4611433"/>
              <a:ext cx="504190" cy="308610"/>
            </a:xfrm>
            <a:custGeom>
              <a:avLst/>
              <a:gdLst/>
              <a:ahLst/>
              <a:cxnLst/>
              <a:rect l="l" t="t" r="r" b="b"/>
              <a:pathLst>
                <a:path w="504190" h="308610">
                  <a:moveTo>
                    <a:pt x="504075" y="0"/>
                  </a:moveTo>
                  <a:lnTo>
                    <a:pt x="308610" y="0"/>
                  </a:lnTo>
                  <a:lnTo>
                    <a:pt x="0" y="308609"/>
                  </a:lnTo>
                  <a:lnTo>
                    <a:pt x="195465" y="308609"/>
                  </a:lnTo>
                  <a:lnTo>
                    <a:pt x="504075" y="0"/>
                  </a:lnTo>
                  <a:close/>
                </a:path>
              </a:pathLst>
            </a:custGeom>
            <a:solidFill>
              <a:srgbClr val="698E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58">
              <a:extLst>
                <a:ext uri="{FF2B5EF4-FFF2-40B4-BE49-F238E27FC236}">
                  <a16:creationId xmlns:a16="http://schemas.microsoft.com/office/drawing/2014/main" id="{0155A97D-89D3-9793-6615-ADC47D949702}"/>
                </a:ext>
              </a:extLst>
            </p:cNvPr>
            <p:cNvSpPr/>
            <p:nvPr/>
          </p:nvSpPr>
          <p:spPr>
            <a:xfrm>
              <a:off x="10983633" y="4611433"/>
              <a:ext cx="504190" cy="480695"/>
            </a:xfrm>
            <a:custGeom>
              <a:avLst/>
              <a:gdLst/>
              <a:ahLst/>
              <a:cxnLst/>
              <a:rect l="l" t="t" r="r" b="b"/>
              <a:pathLst>
                <a:path w="504190" h="480695">
                  <a:moveTo>
                    <a:pt x="0" y="308609"/>
                  </a:moveTo>
                  <a:lnTo>
                    <a:pt x="308609" y="0"/>
                  </a:lnTo>
                  <a:lnTo>
                    <a:pt x="504073" y="0"/>
                  </a:lnTo>
                  <a:lnTo>
                    <a:pt x="504073" y="171664"/>
                  </a:lnTo>
                  <a:lnTo>
                    <a:pt x="195464" y="480273"/>
                  </a:lnTo>
                  <a:lnTo>
                    <a:pt x="0" y="480273"/>
                  </a:lnTo>
                  <a:lnTo>
                    <a:pt x="0" y="308609"/>
                  </a:lnTo>
                  <a:close/>
                </a:path>
                <a:path w="504190" h="480695">
                  <a:moveTo>
                    <a:pt x="0" y="308609"/>
                  </a:moveTo>
                  <a:lnTo>
                    <a:pt x="195464" y="308609"/>
                  </a:lnTo>
                  <a:lnTo>
                    <a:pt x="504073" y="0"/>
                  </a:lnTo>
                </a:path>
                <a:path w="504190" h="480695">
                  <a:moveTo>
                    <a:pt x="195464" y="308609"/>
                  </a:moveTo>
                  <a:lnTo>
                    <a:pt x="195464" y="480273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63">
            <a:extLst>
              <a:ext uri="{FF2B5EF4-FFF2-40B4-BE49-F238E27FC236}">
                <a16:creationId xmlns:a16="http://schemas.microsoft.com/office/drawing/2014/main" id="{6BA36509-2CD2-FF4D-4C93-B3882E678051}"/>
              </a:ext>
            </a:extLst>
          </p:cNvPr>
          <p:cNvSpPr txBox="1"/>
          <p:nvPr/>
        </p:nvSpPr>
        <p:spPr>
          <a:xfrm>
            <a:off x="10718368" y="5911958"/>
            <a:ext cx="103314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1 ×</a:t>
            </a:r>
            <a:r>
              <a:rPr sz="2000" spc="-11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 ×</a:t>
            </a:r>
            <a:r>
              <a:rPr sz="2000" spc="-11" dirty="0">
                <a:latin typeface="Cambria Math"/>
                <a:cs typeface="Cambria Math"/>
              </a:rPr>
              <a:t> </a:t>
            </a:r>
            <a:r>
              <a:rPr sz="2000" spc="-51" dirty="0">
                <a:latin typeface="Cambria Math"/>
                <a:cs typeface="Cambria Math"/>
              </a:rPr>
              <a:t>4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7" name="object 64">
            <a:extLst>
              <a:ext uri="{FF2B5EF4-FFF2-40B4-BE49-F238E27FC236}">
                <a16:creationId xmlns:a16="http://schemas.microsoft.com/office/drawing/2014/main" id="{C9CA6847-58BE-41AE-E088-7FA563822CE2}"/>
              </a:ext>
            </a:extLst>
          </p:cNvPr>
          <p:cNvSpPr txBox="1"/>
          <p:nvPr/>
        </p:nvSpPr>
        <p:spPr>
          <a:xfrm>
            <a:off x="7007338" y="4668551"/>
            <a:ext cx="112710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NZ" spc="-25" dirty="0">
                <a:latin typeface="Century Schoolbook"/>
                <a:cs typeface="Century Schoolbook"/>
              </a:rPr>
              <a:t>CONV</a:t>
            </a:r>
            <a:endParaRPr dirty="0">
              <a:latin typeface="Century Schoolbook"/>
              <a:cs typeface="Century Schoolbook"/>
            </a:endParaRPr>
          </a:p>
        </p:txBody>
      </p:sp>
      <p:sp>
        <p:nvSpPr>
          <p:cNvPr id="88" name="object 65">
            <a:extLst>
              <a:ext uri="{FF2B5EF4-FFF2-40B4-BE49-F238E27FC236}">
                <a16:creationId xmlns:a16="http://schemas.microsoft.com/office/drawing/2014/main" id="{6D8804DF-9463-2D63-64B0-1E7128324B9B}"/>
              </a:ext>
            </a:extLst>
          </p:cNvPr>
          <p:cNvSpPr txBox="1"/>
          <p:nvPr/>
        </p:nvSpPr>
        <p:spPr>
          <a:xfrm>
            <a:off x="8659077" y="4668551"/>
            <a:ext cx="105934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NZ" spc="-25" dirty="0">
                <a:latin typeface="Century Schoolbook"/>
                <a:cs typeface="Century Schoolbook"/>
              </a:rPr>
              <a:t>CONV</a:t>
            </a:r>
            <a:endParaRPr dirty="0">
              <a:latin typeface="Century Schoolbook"/>
              <a:cs typeface="Century Schoolbook"/>
            </a:endParaRPr>
          </a:p>
        </p:txBody>
      </p:sp>
      <p:sp>
        <p:nvSpPr>
          <p:cNvPr id="89" name="object 66">
            <a:extLst>
              <a:ext uri="{FF2B5EF4-FFF2-40B4-BE49-F238E27FC236}">
                <a16:creationId xmlns:a16="http://schemas.microsoft.com/office/drawing/2014/main" id="{5CA8088A-A4FF-66DE-1E01-E98E58536E66}"/>
              </a:ext>
            </a:extLst>
          </p:cNvPr>
          <p:cNvSpPr txBox="1"/>
          <p:nvPr/>
        </p:nvSpPr>
        <p:spPr>
          <a:xfrm>
            <a:off x="6967816" y="5920358"/>
            <a:ext cx="171132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  <a:tabLst>
                <a:tab pos="1681438" algn="l"/>
              </a:tabLst>
            </a:pPr>
            <a:r>
              <a:rPr lang="en-NZ" sz="2000" dirty="0">
                <a:latin typeface="Cambria Math"/>
                <a:cs typeface="Cambria Math"/>
              </a:rPr>
              <a:t>1 ×</a:t>
            </a:r>
            <a:r>
              <a:rPr lang="en-NZ" sz="2000" spc="-11" dirty="0">
                <a:latin typeface="Cambria Math"/>
                <a:cs typeface="Cambria Math"/>
              </a:rPr>
              <a:t> </a:t>
            </a:r>
            <a:r>
              <a:rPr lang="en-NZ" sz="2000" dirty="0">
                <a:latin typeface="Cambria Math"/>
                <a:cs typeface="Cambria Math"/>
              </a:rPr>
              <a:t>1 ×</a:t>
            </a:r>
            <a:r>
              <a:rPr lang="en-NZ" sz="2000" spc="-11" dirty="0">
                <a:latin typeface="Cambria Math"/>
                <a:cs typeface="Cambria Math"/>
              </a:rPr>
              <a:t> </a:t>
            </a:r>
            <a:r>
              <a:rPr lang="en-NZ" sz="2000" spc="-25" dirty="0">
                <a:latin typeface="Cambria Math"/>
                <a:cs typeface="Cambria Math"/>
              </a:rPr>
              <a:t>400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90" name="object 67">
            <a:extLst>
              <a:ext uri="{FF2B5EF4-FFF2-40B4-BE49-F238E27FC236}">
                <a16:creationId xmlns:a16="http://schemas.microsoft.com/office/drawing/2014/main" id="{B477E48A-569F-3979-B493-ABAD540EF5C7}"/>
              </a:ext>
            </a:extLst>
          </p:cNvPr>
          <p:cNvSpPr txBox="1"/>
          <p:nvPr/>
        </p:nvSpPr>
        <p:spPr>
          <a:xfrm>
            <a:off x="7668047" y="3681404"/>
            <a:ext cx="4495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400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91" name="object 69">
            <a:extLst>
              <a:ext uri="{FF2B5EF4-FFF2-40B4-BE49-F238E27FC236}">
                <a16:creationId xmlns:a16="http://schemas.microsoft.com/office/drawing/2014/main" id="{DD5DE6A0-8803-F92E-5618-201AE992C9BE}"/>
              </a:ext>
            </a:extLst>
          </p:cNvPr>
          <p:cNvSpPr txBox="1"/>
          <p:nvPr/>
        </p:nvSpPr>
        <p:spPr>
          <a:xfrm>
            <a:off x="8995921" y="3675320"/>
            <a:ext cx="4495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400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01A277-5FB7-55EB-532E-12F9E2823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079" y="2361906"/>
            <a:ext cx="292115" cy="1035103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93BD1E15-4391-7319-8718-5C06C7786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9985" y="2384226"/>
            <a:ext cx="292115" cy="1035103"/>
          </a:xfrm>
          <a:prstGeom prst="rect">
            <a:avLst/>
          </a:prstGeom>
        </p:spPr>
      </p:pic>
      <p:sp>
        <p:nvSpPr>
          <p:cNvPr id="95" name="object 24">
            <a:extLst>
              <a:ext uri="{FF2B5EF4-FFF2-40B4-BE49-F238E27FC236}">
                <a16:creationId xmlns:a16="http://schemas.microsoft.com/office/drawing/2014/main" id="{3A72EA70-1189-8561-CF4B-40C80EEE7FF7}"/>
              </a:ext>
            </a:extLst>
          </p:cNvPr>
          <p:cNvSpPr/>
          <p:nvPr/>
        </p:nvSpPr>
        <p:spPr>
          <a:xfrm>
            <a:off x="6845094" y="2835583"/>
            <a:ext cx="725805" cy="127000"/>
          </a:xfrm>
          <a:custGeom>
            <a:avLst/>
            <a:gdLst/>
            <a:ahLst/>
            <a:cxnLst/>
            <a:rect l="l" t="t" r="r" b="b"/>
            <a:pathLst>
              <a:path w="725804" h="127000">
                <a:moveTo>
                  <a:pt x="598220" y="0"/>
                </a:moveTo>
                <a:lnTo>
                  <a:pt x="598220" y="50800"/>
                </a:lnTo>
                <a:lnTo>
                  <a:pt x="0" y="50800"/>
                </a:lnTo>
                <a:lnTo>
                  <a:pt x="0" y="76200"/>
                </a:lnTo>
                <a:lnTo>
                  <a:pt x="598220" y="76200"/>
                </a:lnTo>
                <a:lnTo>
                  <a:pt x="598220" y="127000"/>
                </a:lnTo>
                <a:lnTo>
                  <a:pt x="725220" y="63500"/>
                </a:lnTo>
                <a:lnTo>
                  <a:pt x="598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24">
            <a:extLst>
              <a:ext uri="{FF2B5EF4-FFF2-40B4-BE49-F238E27FC236}">
                <a16:creationId xmlns:a16="http://schemas.microsoft.com/office/drawing/2014/main" id="{A6C5A6EA-477E-886F-7DB1-0AFECDB38D0A}"/>
              </a:ext>
            </a:extLst>
          </p:cNvPr>
          <p:cNvSpPr/>
          <p:nvPr/>
        </p:nvSpPr>
        <p:spPr>
          <a:xfrm>
            <a:off x="8194686" y="2835583"/>
            <a:ext cx="725805" cy="127000"/>
          </a:xfrm>
          <a:custGeom>
            <a:avLst/>
            <a:gdLst/>
            <a:ahLst/>
            <a:cxnLst/>
            <a:rect l="l" t="t" r="r" b="b"/>
            <a:pathLst>
              <a:path w="725804" h="127000">
                <a:moveTo>
                  <a:pt x="598220" y="0"/>
                </a:moveTo>
                <a:lnTo>
                  <a:pt x="598220" y="50800"/>
                </a:lnTo>
                <a:lnTo>
                  <a:pt x="0" y="50800"/>
                </a:lnTo>
                <a:lnTo>
                  <a:pt x="0" y="76200"/>
                </a:lnTo>
                <a:lnTo>
                  <a:pt x="598220" y="76200"/>
                </a:lnTo>
                <a:lnTo>
                  <a:pt x="598220" y="127000"/>
                </a:lnTo>
                <a:lnTo>
                  <a:pt x="725220" y="63500"/>
                </a:lnTo>
                <a:lnTo>
                  <a:pt x="598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24">
            <a:extLst>
              <a:ext uri="{FF2B5EF4-FFF2-40B4-BE49-F238E27FC236}">
                <a16:creationId xmlns:a16="http://schemas.microsoft.com/office/drawing/2014/main" id="{7F43573A-3678-5F84-24EC-75CD1F89DE4C}"/>
              </a:ext>
            </a:extLst>
          </p:cNvPr>
          <p:cNvSpPr/>
          <p:nvPr/>
        </p:nvSpPr>
        <p:spPr>
          <a:xfrm>
            <a:off x="9531593" y="2852267"/>
            <a:ext cx="725805" cy="127000"/>
          </a:xfrm>
          <a:custGeom>
            <a:avLst/>
            <a:gdLst/>
            <a:ahLst/>
            <a:cxnLst/>
            <a:rect l="l" t="t" r="r" b="b"/>
            <a:pathLst>
              <a:path w="725804" h="127000">
                <a:moveTo>
                  <a:pt x="598220" y="0"/>
                </a:moveTo>
                <a:lnTo>
                  <a:pt x="598220" y="50800"/>
                </a:lnTo>
                <a:lnTo>
                  <a:pt x="0" y="50800"/>
                </a:lnTo>
                <a:lnTo>
                  <a:pt x="0" y="76200"/>
                </a:lnTo>
                <a:lnTo>
                  <a:pt x="598220" y="76200"/>
                </a:lnTo>
                <a:lnTo>
                  <a:pt x="598220" y="127000"/>
                </a:lnTo>
                <a:lnTo>
                  <a:pt x="725220" y="63500"/>
                </a:lnTo>
                <a:lnTo>
                  <a:pt x="598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6583B7F3-7BD6-8761-C4A3-6AE6708F4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460" y="4737299"/>
            <a:ext cx="942033" cy="942033"/>
          </a:xfrm>
          <a:prstGeom prst="rect">
            <a:avLst/>
          </a:prstGeom>
        </p:spPr>
      </p:pic>
      <p:sp>
        <p:nvSpPr>
          <p:cNvPr id="99" name="object 51">
            <a:extLst>
              <a:ext uri="{FF2B5EF4-FFF2-40B4-BE49-F238E27FC236}">
                <a16:creationId xmlns:a16="http://schemas.microsoft.com/office/drawing/2014/main" id="{0F19C01E-FAF6-E40F-91FF-4D3BEB7E32E1}"/>
              </a:ext>
            </a:extLst>
          </p:cNvPr>
          <p:cNvSpPr/>
          <p:nvPr/>
        </p:nvSpPr>
        <p:spPr>
          <a:xfrm>
            <a:off x="6867775" y="5065554"/>
            <a:ext cx="725805" cy="127000"/>
          </a:xfrm>
          <a:custGeom>
            <a:avLst/>
            <a:gdLst/>
            <a:ahLst/>
            <a:cxnLst/>
            <a:rect l="l" t="t" r="r" b="b"/>
            <a:pathLst>
              <a:path w="725804" h="127000">
                <a:moveTo>
                  <a:pt x="598220" y="0"/>
                </a:moveTo>
                <a:lnTo>
                  <a:pt x="598220" y="50800"/>
                </a:lnTo>
                <a:lnTo>
                  <a:pt x="0" y="50800"/>
                </a:lnTo>
                <a:lnTo>
                  <a:pt x="0" y="76200"/>
                </a:lnTo>
                <a:lnTo>
                  <a:pt x="598220" y="76200"/>
                </a:lnTo>
                <a:lnTo>
                  <a:pt x="598220" y="127000"/>
                </a:lnTo>
                <a:lnTo>
                  <a:pt x="725220" y="63500"/>
                </a:lnTo>
                <a:lnTo>
                  <a:pt x="598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12772B1-143C-BA7B-32AD-3A160E224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0772" y="4693064"/>
            <a:ext cx="942033" cy="942033"/>
          </a:xfrm>
          <a:prstGeom prst="rect">
            <a:avLst/>
          </a:prstGeom>
        </p:spPr>
      </p:pic>
      <p:sp>
        <p:nvSpPr>
          <p:cNvPr id="101" name="object 51">
            <a:extLst>
              <a:ext uri="{FF2B5EF4-FFF2-40B4-BE49-F238E27FC236}">
                <a16:creationId xmlns:a16="http://schemas.microsoft.com/office/drawing/2014/main" id="{DE867596-6750-B128-6D86-887F15059DE6}"/>
              </a:ext>
            </a:extLst>
          </p:cNvPr>
          <p:cNvSpPr/>
          <p:nvPr/>
        </p:nvSpPr>
        <p:spPr>
          <a:xfrm>
            <a:off x="8467624" y="5081314"/>
            <a:ext cx="725805" cy="127000"/>
          </a:xfrm>
          <a:custGeom>
            <a:avLst/>
            <a:gdLst/>
            <a:ahLst/>
            <a:cxnLst/>
            <a:rect l="l" t="t" r="r" b="b"/>
            <a:pathLst>
              <a:path w="725804" h="127000">
                <a:moveTo>
                  <a:pt x="598220" y="0"/>
                </a:moveTo>
                <a:lnTo>
                  <a:pt x="598220" y="50800"/>
                </a:lnTo>
                <a:lnTo>
                  <a:pt x="0" y="50800"/>
                </a:lnTo>
                <a:lnTo>
                  <a:pt x="0" y="76200"/>
                </a:lnTo>
                <a:lnTo>
                  <a:pt x="598220" y="76200"/>
                </a:lnTo>
                <a:lnTo>
                  <a:pt x="598220" y="127000"/>
                </a:lnTo>
                <a:lnTo>
                  <a:pt x="725220" y="63500"/>
                </a:lnTo>
                <a:lnTo>
                  <a:pt x="598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51">
            <a:extLst>
              <a:ext uri="{FF2B5EF4-FFF2-40B4-BE49-F238E27FC236}">
                <a16:creationId xmlns:a16="http://schemas.microsoft.com/office/drawing/2014/main" id="{0E2FED5C-CDEF-36BD-BD4B-9E7B18110D8C}"/>
              </a:ext>
            </a:extLst>
          </p:cNvPr>
          <p:cNvSpPr/>
          <p:nvPr/>
        </p:nvSpPr>
        <p:spPr>
          <a:xfrm>
            <a:off x="10093540" y="5081314"/>
            <a:ext cx="725805" cy="127000"/>
          </a:xfrm>
          <a:custGeom>
            <a:avLst/>
            <a:gdLst/>
            <a:ahLst/>
            <a:cxnLst/>
            <a:rect l="l" t="t" r="r" b="b"/>
            <a:pathLst>
              <a:path w="725804" h="127000">
                <a:moveTo>
                  <a:pt x="598220" y="0"/>
                </a:moveTo>
                <a:lnTo>
                  <a:pt x="598220" y="50800"/>
                </a:lnTo>
                <a:lnTo>
                  <a:pt x="0" y="50800"/>
                </a:lnTo>
                <a:lnTo>
                  <a:pt x="0" y="76200"/>
                </a:lnTo>
                <a:lnTo>
                  <a:pt x="598220" y="76200"/>
                </a:lnTo>
                <a:lnTo>
                  <a:pt x="598220" y="127000"/>
                </a:lnTo>
                <a:lnTo>
                  <a:pt x="725220" y="63500"/>
                </a:lnTo>
                <a:lnTo>
                  <a:pt x="598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23">
            <a:extLst>
              <a:ext uri="{FF2B5EF4-FFF2-40B4-BE49-F238E27FC236}">
                <a16:creationId xmlns:a16="http://schemas.microsoft.com/office/drawing/2014/main" id="{6F06647A-582D-7A0B-67CB-C0305055E74A}"/>
              </a:ext>
            </a:extLst>
          </p:cNvPr>
          <p:cNvSpPr txBox="1"/>
          <p:nvPr/>
        </p:nvSpPr>
        <p:spPr>
          <a:xfrm>
            <a:off x="1836236" y="5337587"/>
            <a:ext cx="98170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dirty="0">
                <a:latin typeface="Cambria Math"/>
                <a:cs typeface="Cambria Math"/>
              </a:rPr>
              <a:t>5 ×</a:t>
            </a:r>
            <a:r>
              <a:rPr sz="1400" spc="-11" dirty="0">
                <a:latin typeface="Cambria Math"/>
                <a:cs typeface="Cambria Math"/>
              </a:rPr>
              <a:t> </a:t>
            </a:r>
            <a:r>
              <a:rPr sz="1400" spc="-51" dirty="0">
                <a:latin typeface="Cambria Math"/>
                <a:cs typeface="Cambria Math"/>
              </a:rPr>
              <a:t>5</a:t>
            </a:r>
            <a:r>
              <a:rPr lang="fr-FR" sz="1400" spc="-51" dirty="0">
                <a:latin typeface="Cambria Math"/>
                <a:cs typeface="Cambria Math"/>
              </a:rPr>
              <a:t> (</a:t>
            </a:r>
            <a:r>
              <a:rPr lang="en-NZ" sz="1400" dirty="0">
                <a:latin typeface="Cambria Math"/>
                <a:cs typeface="Cambria Math"/>
              </a:rPr>
              <a:t>× </a:t>
            </a:r>
            <a:r>
              <a:rPr lang="fr-FR" sz="1400" spc="-51" dirty="0">
                <a:latin typeface="Cambria Math"/>
                <a:cs typeface="Cambria Math"/>
              </a:rPr>
              <a:t>3)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04" name="object 25">
            <a:extLst>
              <a:ext uri="{FF2B5EF4-FFF2-40B4-BE49-F238E27FC236}">
                <a16:creationId xmlns:a16="http://schemas.microsoft.com/office/drawing/2014/main" id="{5C903697-F28A-B752-4B9E-8D4293AB4AC3}"/>
              </a:ext>
            </a:extLst>
          </p:cNvPr>
          <p:cNvSpPr txBox="1"/>
          <p:nvPr/>
        </p:nvSpPr>
        <p:spPr>
          <a:xfrm>
            <a:off x="4385147" y="5306089"/>
            <a:ext cx="9699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NZ" sz="1400" dirty="0">
                <a:latin typeface="Cambria Math"/>
                <a:cs typeface="Cambria Math"/>
              </a:rPr>
              <a:t>2 ×</a:t>
            </a:r>
            <a:r>
              <a:rPr lang="en-NZ" sz="1400" spc="-11" dirty="0">
                <a:latin typeface="Cambria Math"/>
                <a:cs typeface="Cambria Math"/>
              </a:rPr>
              <a:t> </a:t>
            </a:r>
            <a:r>
              <a:rPr lang="en-NZ" sz="1400" spc="-51" dirty="0">
                <a:latin typeface="Cambria Math"/>
                <a:cs typeface="Cambria Math"/>
              </a:rPr>
              <a:t>2 (</a:t>
            </a:r>
            <a:r>
              <a:rPr lang="en-NZ" sz="1400" dirty="0">
                <a:latin typeface="Cambria Math"/>
                <a:cs typeface="Cambria Math"/>
              </a:rPr>
              <a:t>× </a:t>
            </a:r>
            <a:r>
              <a:rPr lang="en-NZ" sz="1400" spc="-51" dirty="0">
                <a:latin typeface="Cambria Math"/>
                <a:cs typeface="Cambria Math"/>
              </a:rPr>
              <a:t>16)</a:t>
            </a:r>
            <a:endParaRPr lang="en-NZ" sz="1400" dirty="0">
              <a:latin typeface="Cambria Math"/>
              <a:cs typeface="Cambria Math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6A6E31-1D80-7AD8-CBBB-011842265E30}"/>
              </a:ext>
            </a:extLst>
          </p:cNvPr>
          <p:cNvSpPr txBox="1"/>
          <p:nvPr/>
        </p:nvSpPr>
        <p:spPr>
          <a:xfrm>
            <a:off x="7950461" y="5306461"/>
            <a:ext cx="14485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spcBef>
                <a:spcPts val="100"/>
              </a:spcBef>
              <a:tabLst>
                <a:tab pos="1681438" algn="l"/>
              </a:tabLst>
            </a:pPr>
            <a:r>
              <a:rPr lang="en-NZ" sz="1400" dirty="0">
                <a:latin typeface="Cambria Math"/>
              </a:rPr>
              <a:t>1 × 1 (× 400)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E6C73F0-6A6C-BE5E-39FA-CBD4A95D72E3}"/>
              </a:ext>
            </a:extLst>
          </p:cNvPr>
          <p:cNvSpPr txBox="1"/>
          <p:nvPr/>
        </p:nvSpPr>
        <p:spPr>
          <a:xfrm>
            <a:off x="6303991" y="5206472"/>
            <a:ext cx="17113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Z" sz="1400" dirty="0">
                <a:latin typeface="Cambria Math"/>
              </a:rPr>
              <a:t>5 × 5 (× 16)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2B0D843-BBAA-7353-D7A0-D000152B8190}"/>
              </a:ext>
            </a:extLst>
          </p:cNvPr>
          <p:cNvSpPr txBox="1"/>
          <p:nvPr/>
        </p:nvSpPr>
        <p:spPr>
          <a:xfrm>
            <a:off x="9718421" y="5306461"/>
            <a:ext cx="14485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spcBef>
                <a:spcPts val="100"/>
              </a:spcBef>
              <a:tabLst>
                <a:tab pos="1681438" algn="l"/>
              </a:tabLst>
            </a:pPr>
            <a:r>
              <a:rPr lang="en-NZ" sz="1400" dirty="0">
                <a:latin typeface="Cambria Math"/>
              </a:rPr>
              <a:t>1 × 1 (× 4)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1A5085A-9867-8A75-5A79-9CBC04D84825}"/>
              </a:ext>
            </a:extLst>
          </p:cNvPr>
          <p:cNvCxnSpPr>
            <a:cxnSpLocks/>
            <a:endCxn id="109" idx="0"/>
          </p:cNvCxnSpPr>
          <p:nvPr/>
        </p:nvCxnSpPr>
        <p:spPr>
          <a:xfrm flipH="1">
            <a:off x="6886605" y="5613193"/>
            <a:ext cx="120735" cy="789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object 67">
            <a:extLst>
              <a:ext uri="{FF2B5EF4-FFF2-40B4-BE49-F238E27FC236}">
                <a16:creationId xmlns:a16="http://schemas.microsoft.com/office/drawing/2014/main" id="{6537662D-BF39-23DE-EA9F-C9FF7C16E91C}"/>
              </a:ext>
            </a:extLst>
          </p:cNvPr>
          <p:cNvSpPr txBox="1"/>
          <p:nvPr/>
        </p:nvSpPr>
        <p:spPr>
          <a:xfrm>
            <a:off x="6298912" y="6402354"/>
            <a:ext cx="117538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400</a:t>
            </a:r>
            <a:r>
              <a:rPr lang="fr-FR" sz="2000" spc="-25" dirty="0">
                <a:latin typeface="Cambria Math"/>
                <a:cs typeface="Cambria Math"/>
              </a:rPr>
              <a:t> </a:t>
            </a:r>
            <a:r>
              <a:rPr lang="en-NZ" sz="2000" spc="-25" dirty="0">
                <a:latin typeface="Cambria Math"/>
                <a:cs typeface="Cambria Math"/>
              </a:rPr>
              <a:t>filters</a:t>
            </a:r>
            <a:endParaRPr lang="en-NZ" sz="2000" dirty="0">
              <a:latin typeface="Cambria Math"/>
              <a:cs typeface="Cambria Math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BDA4169-FDB1-1F8E-19ED-27746CA6BAB1}"/>
              </a:ext>
            </a:extLst>
          </p:cNvPr>
          <p:cNvCxnSpPr>
            <a:cxnSpLocks/>
            <a:endCxn id="111" idx="0"/>
          </p:cNvCxnSpPr>
          <p:nvPr/>
        </p:nvCxnSpPr>
        <p:spPr>
          <a:xfrm flipH="1">
            <a:off x="8639619" y="5627305"/>
            <a:ext cx="120735" cy="789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object 67">
            <a:extLst>
              <a:ext uri="{FF2B5EF4-FFF2-40B4-BE49-F238E27FC236}">
                <a16:creationId xmlns:a16="http://schemas.microsoft.com/office/drawing/2014/main" id="{4A026A02-D257-64DB-EB76-8B2B0243C9E8}"/>
              </a:ext>
            </a:extLst>
          </p:cNvPr>
          <p:cNvSpPr txBox="1"/>
          <p:nvPr/>
        </p:nvSpPr>
        <p:spPr>
          <a:xfrm>
            <a:off x="8051926" y="6416466"/>
            <a:ext cx="117538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400</a:t>
            </a:r>
            <a:r>
              <a:rPr lang="fr-FR" sz="2000" spc="-25" dirty="0">
                <a:latin typeface="Cambria Math"/>
                <a:cs typeface="Cambria Math"/>
              </a:rPr>
              <a:t> </a:t>
            </a:r>
            <a:r>
              <a:rPr lang="en-NZ" sz="2000" spc="-25" dirty="0">
                <a:latin typeface="Cambria Math"/>
                <a:cs typeface="Cambria Math"/>
              </a:rPr>
              <a:t>filters</a:t>
            </a:r>
            <a:endParaRPr lang="en-NZ" sz="2000" dirty="0">
              <a:latin typeface="Cambria Math"/>
              <a:cs typeface="Cambria Math"/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FF74637-8A93-7C37-6346-F4EDDFD5ACBC}"/>
              </a:ext>
            </a:extLst>
          </p:cNvPr>
          <p:cNvCxnSpPr>
            <a:cxnSpLocks/>
            <a:endCxn id="113" idx="0"/>
          </p:cNvCxnSpPr>
          <p:nvPr/>
        </p:nvCxnSpPr>
        <p:spPr>
          <a:xfrm flipH="1">
            <a:off x="10369118" y="5627305"/>
            <a:ext cx="120735" cy="789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object 67">
            <a:extLst>
              <a:ext uri="{FF2B5EF4-FFF2-40B4-BE49-F238E27FC236}">
                <a16:creationId xmlns:a16="http://schemas.microsoft.com/office/drawing/2014/main" id="{789725A8-9884-20CF-A24B-ABD4FED50FAB}"/>
              </a:ext>
            </a:extLst>
          </p:cNvPr>
          <p:cNvSpPr txBox="1"/>
          <p:nvPr/>
        </p:nvSpPr>
        <p:spPr>
          <a:xfrm>
            <a:off x="9781425" y="6416466"/>
            <a:ext cx="117538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4</a:t>
            </a:r>
            <a:r>
              <a:rPr lang="fr-FR" sz="2000" spc="-25" dirty="0">
                <a:latin typeface="Cambria Math"/>
                <a:cs typeface="Cambria Math"/>
              </a:rPr>
              <a:t> </a:t>
            </a:r>
            <a:r>
              <a:rPr lang="en-NZ" sz="2000" spc="-25" dirty="0">
                <a:latin typeface="Cambria Math"/>
                <a:cs typeface="Cambria Math"/>
              </a:rPr>
              <a:t>filters</a:t>
            </a:r>
            <a:endParaRPr lang="en-NZ" sz="2000" dirty="0">
              <a:latin typeface="Cambria Math"/>
              <a:cs typeface="Cambria Math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67A420-C840-32D7-DB77-705D11AAFE02}"/>
              </a:ext>
            </a:extLst>
          </p:cNvPr>
          <p:cNvGrpSpPr/>
          <p:nvPr/>
        </p:nvGrpSpPr>
        <p:grpSpPr>
          <a:xfrm>
            <a:off x="10418597" y="1827584"/>
            <a:ext cx="452147" cy="1537589"/>
            <a:chOff x="11203449" y="1437826"/>
            <a:chExt cx="292115" cy="1035103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759B02C-5959-7604-9232-F7ED01F71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03449" y="1437826"/>
              <a:ext cx="292115" cy="1035103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C4ACA4A-2299-286C-2F3A-94C86163D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38896" y="1985162"/>
              <a:ext cx="218496" cy="222453"/>
            </a:xfrm>
            <a:prstGeom prst="rect">
              <a:avLst/>
            </a:prstGeom>
          </p:spPr>
        </p:pic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91E787CF-0F94-9BAE-1CF6-B711C1F33384}"/>
              </a:ext>
            </a:extLst>
          </p:cNvPr>
          <p:cNvSpPr txBox="1"/>
          <p:nvPr/>
        </p:nvSpPr>
        <p:spPr>
          <a:xfrm>
            <a:off x="8954822" y="5845993"/>
            <a:ext cx="1360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Z" dirty="0">
                <a:latin typeface="Cambria Math"/>
                <a:cs typeface="Cambria Math"/>
              </a:rPr>
              <a:t>1 ×</a:t>
            </a:r>
            <a:r>
              <a:rPr lang="en-NZ" spc="-11" dirty="0">
                <a:latin typeface="Cambria Math"/>
                <a:cs typeface="Cambria Math"/>
              </a:rPr>
              <a:t> </a:t>
            </a:r>
            <a:r>
              <a:rPr lang="en-NZ" dirty="0">
                <a:latin typeface="Cambria Math"/>
                <a:cs typeface="Cambria Math"/>
              </a:rPr>
              <a:t>1 ×</a:t>
            </a:r>
            <a:r>
              <a:rPr lang="en-NZ" spc="-11" dirty="0">
                <a:latin typeface="Cambria Math"/>
                <a:cs typeface="Cambria Math"/>
              </a:rPr>
              <a:t> </a:t>
            </a:r>
            <a:r>
              <a:rPr lang="en-NZ" spc="-25" dirty="0">
                <a:latin typeface="Cambria Math"/>
                <a:cs typeface="Cambria Math"/>
              </a:rPr>
              <a:t>400</a:t>
            </a:r>
            <a:endParaRPr lang="en-NZ" dirty="0"/>
          </a:p>
        </p:txBody>
      </p:sp>
      <p:sp>
        <p:nvSpPr>
          <p:cNvPr id="119" name="object 26">
            <a:extLst>
              <a:ext uri="{FF2B5EF4-FFF2-40B4-BE49-F238E27FC236}">
                <a16:creationId xmlns:a16="http://schemas.microsoft.com/office/drawing/2014/main" id="{4E77550F-7934-ED7B-B965-C0520B828ECC}"/>
              </a:ext>
            </a:extLst>
          </p:cNvPr>
          <p:cNvSpPr txBox="1"/>
          <p:nvPr/>
        </p:nvSpPr>
        <p:spPr>
          <a:xfrm>
            <a:off x="1890714" y="2558760"/>
            <a:ext cx="115189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NZ" sz="1600" dirty="0">
                <a:latin typeface="Century Schoolbook"/>
                <a:cs typeface="Century Schoolbook"/>
              </a:rPr>
              <a:t>CONV</a:t>
            </a:r>
            <a:endParaRPr sz="1600" dirty="0">
              <a:latin typeface="Century Schoolbook"/>
              <a:cs typeface="Century Schoolbook"/>
            </a:endParaRPr>
          </a:p>
        </p:txBody>
      </p:sp>
      <p:sp>
        <p:nvSpPr>
          <p:cNvPr id="121" name="object 26">
            <a:extLst>
              <a:ext uri="{FF2B5EF4-FFF2-40B4-BE49-F238E27FC236}">
                <a16:creationId xmlns:a16="http://schemas.microsoft.com/office/drawing/2014/main" id="{EF77218F-D913-9AC9-18CE-5946EC10EED3}"/>
              </a:ext>
            </a:extLst>
          </p:cNvPr>
          <p:cNvSpPr txBox="1"/>
          <p:nvPr/>
        </p:nvSpPr>
        <p:spPr>
          <a:xfrm>
            <a:off x="1891144" y="4758646"/>
            <a:ext cx="115189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NZ" sz="1600" dirty="0">
                <a:latin typeface="Century Schoolbook"/>
                <a:cs typeface="Century Schoolbook"/>
              </a:rPr>
              <a:t>CONV</a:t>
            </a:r>
            <a:endParaRPr sz="1600" dirty="0">
              <a:latin typeface="Century Schoolbook"/>
              <a:cs typeface="Century Schoolbook"/>
            </a:endParaRPr>
          </a:p>
        </p:txBody>
      </p:sp>
      <p:sp>
        <p:nvSpPr>
          <p:cNvPr id="122" name="object 29">
            <a:extLst>
              <a:ext uri="{FF2B5EF4-FFF2-40B4-BE49-F238E27FC236}">
                <a16:creationId xmlns:a16="http://schemas.microsoft.com/office/drawing/2014/main" id="{35272593-0162-E366-3AFA-C3B067A27D8B}"/>
              </a:ext>
            </a:extLst>
          </p:cNvPr>
          <p:cNvSpPr txBox="1"/>
          <p:nvPr/>
        </p:nvSpPr>
        <p:spPr>
          <a:xfrm>
            <a:off x="9690445" y="2397514"/>
            <a:ext cx="3429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Century Schoolbook"/>
                <a:cs typeface="Century Schoolbook"/>
              </a:rPr>
              <a:t>FC</a:t>
            </a:r>
            <a:endParaRPr dirty="0">
              <a:latin typeface="Century Schoolbook"/>
              <a:cs typeface="Century Schoolbook"/>
            </a:endParaRPr>
          </a:p>
        </p:txBody>
      </p:sp>
      <p:sp>
        <p:nvSpPr>
          <p:cNvPr id="123" name="object 29">
            <a:extLst>
              <a:ext uri="{FF2B5EF4-FFF2-40B4-BE49-F238E27FC236}">
                <a16:creationId xmlns:a16="http://schemas.microsoft.com/office/drawing/2014/main" id="{A42C6261-AA3B-AD98-98A8-F57B3C16C8D1}"/>
              </a:ext>
            </a:extLst>
          </p:cNvPr>
          <p:cNvSpPr txBox="1"/>
          <p:nvPr/>
        </p:nvSpPr>
        <p:spPr>
          <a:xfrm>
            <a:off x="10334873" y="4709853"/>
            <a:ext cx="82517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NZ" spc="-25" dirty="0">
                <a:latin typeface="Century Schoolbook"/>
                <a:cs typeface="Century Schoolbook"/>
              </a:rPr>
              <a:t>CONV</a:t>
            </a:r>
            <a:endParaRPr dirty="0">
              <a:latin typeface="Century Schoolbook"/>
              <a:cs typeface="Century Schoolbook"/>
            </a:endParaRPr>
          </a:p>
        </p:txBody>
      </p:sp>
      <p:sp>
        <p:nvSpPr>
          <p:cNvPr id="124" name="Slide Number Placeholder 5">
            <a:extLst>
              <a:ext uri="{FF2B5EF4-FFF2-40B4-BE49-F238E27FC236}">
                <a16:creationId xmlns:a16="http://schemas.microsoft.com/office/drawing/2014/main" id="{C26A6A67-5E6C-29C1-43F2-7396016B3CA9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23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1571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8" grpId="0"/>
      <p:bldP spid="49" grpId="0"/>
      <p:bldP spid="50" grpId="0" animBg="1"/>
      <p:bldP spid="51" grpId="0" animBg="1"/>
      <p:bldP spid="52" grpId="0"/>
      <p:bldP spid="86" grpId="0"/>
      <p:bldP spid="87" grpId="0"/>
      <p:bldP spid="88" grpId="0"/>
      <p:bldP spid="89" grpId="0"/>
      <p:bldP spid="99" grpId="0" animBg="1"/>
      <p:bldP spid="101" grpId="0" animBg="1"/>
      <p:bldP spid="102" grpId="0" animBg="1"/>
      <p:bldP spid="103" grpId="0"/>
      <p:bldP spid="104" grpId="0"/>
      <p:bldP spid="105" grpId="0"/>
      <p:bldP spid="106" grpId="0"/>
      <p:bldP spid="107" grpId="0"/>
      <p:bldP spid="109" grpId="0"/>
      <p:bldP spid="111" grpId="0"/>
      <p:bldP spid="113" grpId="0"/>
      <p:bldP spid="117" grpId="0"/>
      <p:bldP spid="121" grpId="0"/>
      <p:bldP spid="1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0807" y="-576428"/>
            <a:ext cx="10515600" cy="1325563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4200" dirty="0"/>
              <a:t>Convolution</a:t>
            </a:r>
            <a:r>
              <a:rPr sz="4200" spc="-20" dirty="0"/>
              <a:t> </a:t>
            </a:r>
            <a:r>
              <a:rPr sz="4200" dirty="0"/>
              <a:t>implementation</a:t>
            </a:r>
            <a:r>
              <a:rPr sz="4200" spc="-15" dirty="0"/>
              <a:t> </a:t>
            </a:r>
            <a:r>
              <a:rPr sz="4200" dirty="0"/>
              <a:t>of</a:t>
            </a:r>
            <a:r>
              <a:rPr sz="4200" spc="-11" dirty="0"/>
              <a:t> </a:t>
            </a:r>
            <a:r>
              <a:rPr sz="4200" dirty="0"/>
              <a:t>sliding</a:t>
            </a:r>
            <a:r>
              <a:rPr sz="4200" spc="-20" dirty="0"/>
              <a:t> </a:t>
            </a:r>
            <a:r>
              <a:rPr sz="4200" spc="-11" dirty="0"/>
              <a:t>windows</a:t>
            </a:r>
            <a:endParaRPr sz="42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591099" y="1112227"/>
            <a:ext cx="668655" cy="674371"/>
            <a:chOff x="5591098" y="1112227"/>
            <a:chExt cx="668655" cy="674370"/>
          </a:xfrm>
        </p:grpSpPr>
        <p:sp>
          <p:nvSpPr>
            <p:cNvPr id="5" name="object 5"/>
            <p:cNvSpPr/>
            <p:nvPr/>
          </p:nvSpPr>
          <p:spPr>
            <a:xfrm>
              <a:off x="5597448" y="1118590"/>
              <a:ext cx="655955" cy="661670"/>
            </a:xfrm>
            <a:custGeom>
              <a:avLst/>
              <a:gdLst/>
              <a:ahLst/>
              <a:cxnLst/>
              <a:rect l="l" t="t" r="r" b="b"/>
              <a:pathLst>
                <a:path w="655954" h="661669">
                  <a:moveTo>
                    <a:pt x="131102" y="528840"/>
                  </a:moveTo>
                  <a:lnTo>
                    <a:pt x="0" y="528840"/>
                  </a:lnTo>
                  <a:lnTo>
                    <a:pt x="0" y="661047"/>
                  </a:lnTo>
                  <a:lnTo>
                    <a:pt x="131102" y="661047"/>
                  </a:lnTo>
                  <a:lnTo>
                    <a:pt x="131102" y="528840"/>
                  </a:lnTo>
                  <a:close/>
                </a:path>
                <a:path w="655954" h="661669">
                  <a:moveTo>
                    <a:pt x="131102" y="0"/>
                  </a:moveTo>
                  <a:lnTo>
                    <a:pt x="0" y="0"/>
                  </a:lnTo>
                  <a:lnTo>
                    <a:pt x="0" y="132207"/>
                  </a:lnTo>
                  <a:lnTo>
                    <a:pt x="0" y="264414"/>
                  </a:lnTo>
                  <a:lnTo>
                    <a:pt x="0" y="396621"/>
                  </a:lnTo>
                  <a:lnTo>
                    <a:pt x="0" y="528828"/>
                  </a:lnTo>
                  <a:lnTo>
                    <a:pt x="131102" y="528828"/>
                  </a:lnTo>
                  <a:lnTo>
                    <a:pt x="131102" y="396621"/>
                  </a:lnTo>
                  <a:lnTo>
                    <a:pt x="131102" y="264414"/>
                  </a:lnTo>
                  <a:lnTo>
                    <a:pt x="131102" y="132207"/>
                  </a:lnTo>
                  <a:lnTo>
                    <a:pt x="131102" y="0"/>
                  </a:lnTo>
                  <a:close/>
                </a:path>
                <a:path w="655954" h="661669">
                  <a:moveTo>
                    <a:pt x="262216" y="528840"/>
                  </a:moveTo>
                  <a:lnTo>
                    <a:pt x="131114" y="528840"/>
                  </a:lnTo>
                  <a:lnTo>
                    <a:pt x="131114" y="661047"/>
                  </a:lnTo>
                  <a:lnTo>
                    <a:pt x="262216" y="661047"/>
                  </a:lnTo>
                  <a:lnTo>
                    <a:pt x="262216" y="528840"/>
                  </a:lnTo>
                  <a:close/>
                </a:path>
                <a:path w="655954" h="661669">
                  <a:moveTo>
                    <a:pt x="262216" y="0"/>
                  </a:moveTo>
                  <a:lnTo>
                    <a:pt x="131114" y="0"/>
                  </a:lnTo>
                  <a:lnTo>
                    <a:pt x="131114" y="132207"/>
                  </a:lnTo>
                  <a:lnTo>
                    <a:pt x="131114" y="264414"/>
                  </a:lnTo>
                  <a:lnTo>
                    <a:pt x="131114" y="396621"/>
                  </a:lnTo>
                  <a:lnTo>
                    <a:pt x="131114" y="528828"/>
                  </a:lnTo>
                  <a:lnTo>
                    <a:pt x="262216" y="528828"/>
                  </a:lnTo>
                  <a:lnTo>
                    <a:pt x="262216" y="396621"/>
                  </a:lnTo>
                  <a:lnTo>
                    <a:pt x="262216" y="264414"/>
                  </a:lnTo>
                  <a:lnTo>
                    <a:pt x="262216" y="132207"/>
                  </a:lnTo>
                  <a:lnTo>
                    <a:pt x="262216" y="0"/>
                  </a:lnTo>
                  <a:close/>
                </a:path>
                <a:path w="655954" h="661669">
                  <a:moveTo>
                    <a:pt x="524433" y="528840"/>
                  </a:moveTo>
                  <a:lnTo>
                    <a:pt x="393331" y="528840"/>
                  </a:lnTo>
                  <a:lnTo>
                    <a:pt x="262229" y="528840"/>
                  </a:lnTo>
                  <a:lnTo>
                    <a:pt x="262229" y="661047"/>
                  </a:lnTo>
                  <a:lnTo>
                    <a:pt x="393331" y="661047"/>
                  </a:lnTo>
                  <a:lnTo>
                    <a:pt x="524433" y="661047"/>
                  </a:lnTo>
                  <a:lnTo>
                    <a:pt x="524433" y="528840"/>
                  </a:lnTo>
                  <a:close/>
                </a:path>
                <a:path w="655954" h="661669">
                  <a:moveTo>
                    <a:pt x="524433" y="0"/>
                  </a:moveTo>
                  <a:lnTo>
                    <a:pt x="393331" y="0"/>
                  </a:lnTo>
                  <a:lnTo>
                    <a:pt x="262229" y="0"/>
                  </a:lnTo>
                  <a:lnTo>
                    <a:pt x="262229" y="132207"/>
                  </a:lnTo>
                  <a:lnTo>
                    <a:pt x="262229" y="264414"/>
                  </a:lnTo>
                  <a:lnTo>
                    <a:pt x="262229" y="396621"/>
                  </a:lnTo>
                  <a:lnTo>
                    <a:pt x="262229" y="528828"/>
                  </a:lnTo>
                  <a:lnTo>
                    <a:pt x="393331" y="528828"/>
                  </a:lnTo>
                  <a:lnTo>
                    <a:pt x="524433" y="528828"/>
                  </a:lnTo>
                  <a:lnTo>
                    <a:pt x="524433" y="396621"/>
                  </a:lnTo>
                  <a:lnTo>
                    <a:pt x="524433" y="264414"/>
                  </a:lnTo>
                  <a:lnTo>
                    <a:pt x="524433" y="132207"/>
                  </a:lnTo>
                  <a:lnTo>
                    <a:pt x="524433" y="0"/>
                  </a:lnTo>
                  <a:close/>
                </a:path>
                <a:path w="655954" h="661669">
                  <a:moveTo>
                    <a:pt x="655548" y="528840"/>
                  </a:moveTo>
                  <a:lnTo>
                    <a:pt x="524446" y="528840"/>
                  </a:lnTo>
                  <a:lnTo>
                    <a:pt x="524446" y="661047"/>
                  </a:lnTo>
                  <a:lnTo>
                    <a:pt x="655548" y="661047"/>
                  </a:lnTo>
                  <a:lnTo>
                    <a:pt x="655548" y="528840"/>
                  </a:lnTo>
                  <a:close/>
                </a:path>
                <a:path w="655954" h="661669">
                  <a:moveTo>
                    <a:pt x="655548" y="0"/>
                  </a:moveTo>
                  <a:lnTo>
                    <a:pt x="524446" y="0"/>
                  </a:lnTo>
                  <a:lnTo>
                    <a:pt x="524446" y="132207"/>
                  </a:lnTo>
                  <a:lnTo>
                    <a:pt x="524446" y="264414"/>
                  </a:lnTo>
                  <a:lnTo>
                    <a:pt x="524446" y="396621"/>
                  </a:lnTo>
                  <a:lnTo>
                    <a:pt x="524446" y="528828"/>
                  </a:lnTo>
                  <a:lnTo>
                    <a:pt x="655548" y="528828"/>
                  </a:lnTo>
                  <a:lnTo>
                    <a:pt x="655548" y="396621"/>
                  </a:lnTo>
                  <a:lnTo>
                    <a:pt x="655548" y="264414"/>
                  </a:lnTo>
                  <a:lnTo>
                    <a:pt x="655548" y="132207"/>
                  </a:lnTo>
                  <a:lnTo>
                    <a:pt x="65554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91098" y="1112227"/>
              <a:ext cx="668655" cy="674370"/>
            </a:xfrm>
            <a:custGeom>
              <a:avLst/>
              <a:gdLst/>
              <a:ahLst/>
              <a:cxnLst/>
              <a:rect l="l" t="t" r="r" b="b"/>
              <a:pathLst>
                <a:path w="668654" h="674369">
                  <a:moveTo>
                    <a:pt x="137462" y="0"/>
                  </a:moveTo>
                  <a:lnTo>
                    <a:pt x="137462" y="673750"/>
                  </a:lnTo>
                </a:path>
                <a:path w="668654" h="674369">
                  <a:moveTo>
                    <a:pt x="268574" y="0"/>
                  </a:moveTo>
                  <a:lnTo>
                    <a:pt x="268574" y="673750"/>
                  </a:lnTo>
                </a:path>
                <a:path w="668654" h="674369">
                  <a:moveTo>
                    <a:pt x="399686" y="0"/>
                  </a:moveTo>
                  <a:lnTo>
                    <a:pt x="399686" y="673750"/>
                  </a:lnTo>
                </a:path>
                <a:path w="668654" h="674369">
                  <a:moveTo>
                    <a:pt x="530798" y="0"/>
                  </a:moveTo>
                  <a:lnTo>
                    <a:pt x="530798" y="673750"/>
                  </a:lnTo>
                </a:path>
                <a:path w="668654" h="674369">
                  <a:moveTo>
                    <a:pt x="0" y="138560"/>
                  </a:moveTo>
                  <a:lnTo>
                    <a:pt x="668260" y="138560"/>
                  </a:lnTo>
                </a:path>
                <a:path w="668654" h="674369">
                  <a:moveTo>
                    <a:pt x="0" y="270770"/>
                  </a:moveTo>
                  <a:lnTo>
                    <a:pt x="668260" y="270770"/>
                  </a:lnTo>
                </a:path>
                <a:path w="668654" h="674369">
                  <a:moveTo>
                    <a:pt x="0" y="402980"/>
                  </a:moveTo>
                  <a:lnTo>
                    <a:pt x="668260" y="402980"/>
                  </a:lnTo>
                </a:path>
                <a:path w="668654" h="674369">
                  <a:moveTo>
                    <a:pt x="0" y="535190"/>
                  </a:moveTo>
                  <a:lnTo>
                    <a:pt x="668260" y="535190"/>
                  </a:lnTo>
                </a:path>
                <a:path w="668654" h="674369">
                  <a:moveTo>
                    <a:pt x="6350" y="0"/>
                  </a:moveTo>
                  <a:lnTo>
                    <a:pt x="6350" y="673750"/>
                  </a:lnTo>
                </a:path>
                <a:path w="668654" h="674369">
                  <a:moveTo>
                    <a:pt x="661910" y="0"/>
                  </a:moveTo>
                  <a:lnTo>
                    <a:pt x="661910" y="673750"/>
                  </a:lnTo>
                </a:path>
                <a:path w="668654" h="674369">
                  <a:moveTo>
                    <a:pt x="0" y="6350"/>
                  </a:moveTo>
                  <a:lnTo>
                    <a:pt x="668260" y="6350"/>
                  </a:lnTo>
                </a:path>
                <a:path w="668654" h="674369">
                  <a:moveTo>
                    <a:pt x="0" y="667400"/>
                  </a:moveTo>
                  <a:lnTo>
                    <a:pt x="668260" y="667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39094" y="2320710"/>
            <a:ext cx="9531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1" dirty="0">
                <a:latin typeface="Cambria Math"/>
                <a:cs typeface="Cambria Math"/>
              </a:rPr>
              <a:t>5×5×16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61935" y="1374826"/>
            <a:ext cx="147955" cy="147320"/>
            <a:chOff x="7445450" y="1374482"/>
            <a:chExt cx="147955" cy="147320"/>
          </a:xfrm>
        </p:grpSpPr>
        <p:sp>
          <p:nvSpPr>
            <p:cNvPr id="9" name="object 9"/>
            <p:cNvSpPr/>
            <p:nvPr/>
          </p:nvSpPr>
          <p:spPr>
            <a:xfrm>
              <a:off x="7458150" y="1387182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19">
                  <a:moveTo>
                    <a:pt x="122114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122114" y="121920"/>
                  </a:lnTo>
                  <a:lnTo>
                    <a:pt x="122114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58150" y="1380832"/>
              <a:ext cx="122555" cy="134620"/>
            </a:xfrm>
            <a:custGeom>
              <a:avLst/>
              <a:gdLst/>
              <a:ahLst/>
              <a:cxnLst/>
              <a:rect l="l" t="t" r="r" b="b"/>
              <a:pathLst>
                <a:path w="122554" h="134619">
                  <a:moveTo>
                    <a:pt x="0" y="0"/>
                  </a:moveTo>
                  <a:lnTo>
                    <a:pt x="0" y="134620"/>
                  </a:lnTo>
                </a:path>
                <a:path w="122554" h="134619">
                  <a:moveTo>
                    <a:pt x="122114" y="0"/>
                  </a:moveTo>
                  <a:lnTo>
                    <a:pt x="122114" y="13462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51800" y="1380832"/>
              <a:ext cx="135255" cy="12700"/>
            </a:xfrm>
            <a:custGeom>
              <a:avLst/>
              <a:gdLst/>
              <a:ahLst/>
              <a:cxnLst/>
              <a:rect l="l" t="t" r="r" b="b"/>
              <a:pathLst>
                <a:path w="135254" h="12700">
                  <a:moveTo>
                    <a:pt x="0" y="0"/>
                  </a:moveTo>
                  <a:lnTo>
                    <a:pt x="134814" y="0"/>
                  </a:lnTo>
                  <a:lnTo>
                    <a:pt x="13481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51800" y="1509102"/>
              <a:ext cx="135255" cy="0"/>
            </a:xfrm>
            <a:custGeom>
              <a:avLst/>
              <a:gdLst/>
              <a:ahLst/>
              <a:cxnLst/>
              <a:rect l="l" t="t" r="r" b="b"/>
              <a:pathLst>
                <a:path w="135254">
                  <a:moveTo>
                    <a:pt x="0" y="0"/>
                  </a:moveTo>
                  <a:lnTo>
                    <a:pt x="13481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861240" y="2320710"/>
            <a:ext cx="109410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1" dirty="0">
                <a:latin typeface="Cambria Math"/>
                <a:cs typeface="Cambria Math"/>
              </a:rPr>
              <a:t>1×1×400</a:t>
            </a:r>
            <a:endParaRPr sz="2000" dirty="0">
              <a:latin typeface="Cambria Math"/>
              <a:cs typeface="Cambria Math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911312" y="1374483"/>
            <a:ext cx="1160145" cy="147320"/>
            <a:chOff x="8911310" y="1374482"/>
            <a:chExt cx="1160145" cy="147320"/>
          </a:xfrm>
        </p:grpSpPr>
        <p:sp>
          <p:nvSpPr>
            <p:cNvPr id="15" name="object 15"/>
            <p:cNvSpPr/>
            <p:nvPr/>
          </p:nvSpPr>
          <p:spPr>
            <a:xfrm>
              <a:off x="8924010" y="1387182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19">
                  <a:moveTo>
                    <a:pt x="122114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122114" y="121920"/>
                  </a:lnTo>
                  <a:lnTo>
                    <a:pt x="122114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24010" y="1380832"/>
              <a:ext cx="122555" cy="134620"/>
            </a:xfrm>
            <a:custGeom>
              <a:avLst/>
              <a:gdLst/>
              <a:ahLst/>
              <a:cxnLst/>
              <a:rect l="l" t="t" r="r" b="b"/>
              <a:pathLst>
                <a:path w="122554" h="134619">
                  <a:moveTo>
                    <a:pt x="0" y="0"/>
                  </a:moveTo>
                  <a:lnTo>
                    <a:pt x="0" y="134620"/>
                  </a:lnTo>
                </a:path>
                <a:path w="122554" h="134619">
                  <a:moveTo>
                    <a:pt x="122114" y="0"/>
                  </a:moveTo>
                  <a:lnTo>
                    <a:pt x="122114" y="13462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17660" y="1380832"/>
              <a:ext cx="135255" cy="12700"/>
            </a:xfrm>
            <a:custGeom>
              <a:avLst/>
              <a:gdLst/>
              <a:ahLst/>
              <a:cxnLst/>
              <a:rect l="l" t="t" r="r" b="b"/>
              <a:pathLst>
                <a:path w="135254" h="12700">
                  <a:moveTo>
                    <a:pt x="0" y="0"/>
                  </a:moveTo>
                  <a:lnTo>
                    <a:pt x="134814" y="0"/>
                  </a:lnTo>
                  <a:lnTo>
                    <a:pt x="13481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17660" y="1509102"/>
              <a:ext cx="135255" cy="0"/>
            </a:xfrm>
            <a:custGeom>
              <a:avLst/>
              <a:gdLst/>
              <a:ahLst/>
              <a:cxnLst/>
              <a:rect l="l" t="t" r="r" b="b"/>
              <a:pathLst>
                <a:path w="135254">
                  <a:moveTo>
                    <a:pt x="0" y="0"/>
                  </a:moveTo>
                  <a:lnTo>
                    <a:pt x="13481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600691" y="1377568"/>
              <a:ext cx="470534" cy="127000"/>
            </a:xfrm>
            <a:custGeom>
              <a:avLst/>
              <a:gdLst/>
              <a:ahLst/>
              <a:cxnLst/>
              <a:rect l="l" t="t" r="r" b="b"/>
              <a:pathLst>
                <a:path w="470534" h="127000">
                  <a:moveTo>
                    <a:pt x="343369" y="0"/>
                  </a:moveTo>
                  <a:lnTo>
                    <a:pt x="343369" y="50800"/>
                  </a:lnTo>
                  <a:lnTo>
                    <a:pt x="0" y="50800"/>
                  </a:lnTo>
                  <a:lnTo>
                    <a:pt x="0" y="76200"/>
                  </a:lnTo>
                  <a:lnTo>
                    <a:pt x="343369" y="76200"/>
                  </a:lnTo>
                  <a:lnTo>
                    <a:pt x="343369" y="127000"/>
                  </a:lnTo>
                  <a:lnTo>
                    <a:pt x="470369" y="63500"/>
                  </a:lnTo>
                  <a:lnTo>
                    <a:pt x="3433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386661" y="2320710"/>
            <a:ext cx="109410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1" dirty="0">
                <a:latin typeface="Cambria Math"/>
                <a:cs typeface="Cambria Math"/>
              </a:rPr>
              <a:t>1×1×400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239961" y="2320710"/>
            <a:ext cx="8108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1" dirty="0">
                <a:latin typeface="Cambria Math"/>
                <a:cs typeface="Cambria Math"/>
              </a:rPr>
              <a:t>1×1×4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626631" y="1377569"/>
            <a:ext cx="470535" cy="127000"/>
          </a:xfrm>
          <a:custGeom>
            <a:avLst/>
            <a:gdLst/>
            <a:ahLst/>
            <a:cxnLst/>
            <a:rect l="l" t="t" r="r" b="b"/>
            <a:pathLst>
              <a:path w="470534" h="127000">
                <a:moveTo>
                  <a:pt x="343369" y="0"/>
                </a:moveTo>
                <a:lnTo>
                  <a:pt x="343369" y="50800"/>
                </a:lnTo>
                <a:lnTo>
                  <a:pt x="0" y="50800"/>
                </a:lnTo>
                <a:lnTo>
                  <a:pt x="0" y="76200"/>
                </a:lnTo>
                <a:lnTo>
                  <a:pt x="343369" y="76200"/>
                </a:lnTo>
                <a:lnTo>
                  <a:pt x="343369" y="127000"/>
                </a:lnTo>
                <a:lnTo>
                  <a:pt x="470369" y="63500"/>
                </a:lnTo>
                <a:lnTo>
                  <a:pt x="3433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55915" y="1377569"/>
            <a:ext cx="470535" cy="127000"/>
          </a:xfrm>
          <a:custGeom>
            <a:avLst/>
            <a:gdLst/>
            <a:ahLst/>
            <a:cxnLst/>
            <a:rect l="l" t="t" r="r" b="b"/>
            <a:pathLst>
              <a:path w="470534" h="127000">
                <a:moveTo>
                  <a:pt x="343369" y="0"/>
                </a:moveTo>
                <a:lnTo>
                  <a:pt x="343369" y="50800"/>
                </a:lnTo>
                <a:lnTo>
                  <a:pt x="0" y="50800"/>
                </a:lnTo>
                <a:lnTo>
                  <a:pt x="0" y="76200"/>
                </a:lnTo>
                <a:lnTo>
                  <a:pt x="343369" y="76200"/>
                </a:lnTo>
                <a:lnTo>
                  <a:pt x="343369" y="127000"/>
                </a:lnTo>
                <a:lnTo>
                  <a:pt x="470369" y="63500"/>
                </a:lnTo>
                <a:lnTo>
                  <a:pt x="3433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38E3F81-DBFD-57D4-856D-15A723E5E466}"/>
              </a:ext>
            </a:extLst>
          </p:cNvPr>
          <p:cNvGrpSpPr/>
          <p:nvPr/>
        </p:nvGrpSpPr>
        <p:grpSpPr>
          <a:xfrm>
            <a:off x="5590161" y="3121927"/>
            <a:ext cx="821055" cy="813435"/>
            <a:chOff x="5590159" y="3121926"/>
            <a:chExt cx="821055" cy="813435"/>
          </a:xfrm>
        </p:grpSpPr>
        <p:sp>
          <p:nvSpPr>
            <p:cNvPr id="32" name="object 32"/>
            <p:cNvSpPr/>
            <p:nvPr/>
          </p:nvSpPr>
          <p:spPr>
            <a:xfrm>
              <a:off x="5596509" y="3128289"/>
              <a:ext cx="673735" cy="133985"/>
            </a:xfrm>
            <a:custGeom>
              <a:avLst/>
              <a:gdLst/>
              <a:ahLst/>
              <a:cxnLst/>
              <a:rect l="l" t="t" r="r" b="b"/>
              <a:pathLst>
                <a:path w="673735" h="133985">
                  <a:moveTo>
                    <a:pt x="134708" y="0"/>
                  </a:moveTo>
                  <a:lnTo>
                    <a:pt x="0" y="0"/>
                  </a:lnTo>
                  <a:lnTo>
                    <a:pt x="0" y="133426"/>
                  </a:lnTo>
                  <a:lnTo>
                    <a:pt x="134708" y="133426"/>
                  </a:lnTo>
                  <a:lnTo>
                    <a:pt x="134708" y="0"/>
                  </a:lnTo>
                  <a:close/>
                </a:path>
                <a:path w="673735" h="133985">
                  <a:moveTo>
                    <a:pt x="269430" y="0"/>
                  </a:moveTo>
                  <a:lnTo>
                    <a:pt x="134721" y="0"/>
                  </a:lnTo>
                  <a:lnTo>
                    <a:pt x="134721" y="133426"/>
                  </a:lnTo>
                  <a:lnTo>
                    <a:pt x="269430" y="133426"/>
                  </a:lnTo>
                  <a:lnTo>
                    <a:pt x="269430" y="0"/>
                  </a:lnTo>
                  <a:close/>
                </a:path>
                <a:path w="673735" h="133985">
                  <a:moveTo>
                    <a:pt x="538861" y="0"/>
                  </a:moveTo>
                  <a:lnTo>
                    <a:pt x="404152" y="0"/>
                  </a:lnTo>
                  <a:lnTo>
                    <a:pt x="269443" y="0"/>
                  </a:lnTo>
                  <a:lnTo>
                    <a:pt x="269443" y="133426"/>
                  </a:lnTo>
                  <a:lnTo>
                    <a:pt x="404152" y="133426"/>
                  </a:lnTo>
                  <a:lnTo>
                    <a:pt x="538861" y="133426"/>
                  </a:lnTo>
                  <a:lnTo>
                    <a:pt x="538861" y="0"/>
                  </a:lnTo>
                  <a:close/>
                </a:path>
                <a:path w="673735" h="133985">
                  <a:moveTo>
                    <a:pt x="673582" y="0"/>
                  </a:moveTo>
                  <a:lnTo>
                    <a:pt x="538873" y="0"/>
                  </a:lnTo>
                  <a:lnTo>
                    <a:pt x="538873" y="133426"/>
                  </a:lnTo>
                  <a:lnTo>
                    <a:pt x="673582" y="133426"/>
                  </a:lnTo>
                  <a:lnTo>
                    <a:pt x="67358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70104" y="3128280"/>
              <a:ext cx="135255" cy="133985"/>
            </a:xfrm>
            <a:custGeom>
              <a:avLst/>
              <a:gdLst/>
              <a:ahLst/>
              <a:cxnLst/>
              <a:rect l="l" t="t" r="r" b="b"/>
              <a:pathLst>
                <a:path w="135254" h="133985">
                  <a:moveTo>
                    <a:pt x="134717" y="0"/>
                  </a:moveTo>
                  <a:lnTo>
                    <a:pt x="0" y="0"/>
                  </a:lnTo>
                  <a:lnTo>
                    <a:pt x="0" y="133435"/>
                  </a:lnTo>
                  <a:lnTo>
                    <a:pt x="134717" y="133435"/>
                  </a:lnTo>
                  <a:lnTo>
                    <a:pt x="13471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96509" y="3261715"/>
              <a:ext cx="673735" cy="133985"/>
            </a:xfrm>
            <a:custGeom>
              <a:avLst/>
              <a:gdLst/>
              <a:ahLst/>
              <a:cxnLst/>
              <a:rect l="l" t="t" r="r" b="b"/>
              <a:pathLst>
                <a:path w="673735" h="133985">
                  <a:moveTo>
                    <a:pt x="134708" y="0"/>
                  </a:moveTo>
                  <a:lnTo>
                    <a:pt x="0" y="0"/>
                  </a:lnTo>
                  <a:lnTo>
                    <a:pt x="0" y="133426"/>
                  </a:lnTo>
                  <a:lnTo>
                    <a:pt x="134708" y="133426"/>
                  </a:lnTo>
                  <a:lnTo>
                    <a:pt x="134708" y="0"/>
                  </a:lnTo>
                  <a:close/>
                </a:path>
                <a:path w="673735" h="133985">
                  <a:moveTo>
                    <a:pt x="269430" y="0"/>
                  </a:moveTo>
                  <a:lnTo>
                    <a:pt x="134721" y="0"/>
                  </a:lnTo>
                  <a:lnTo>
                    <a:pt x="134721" y="133426"/>
                  </a:lnTo>
                  <a:lnTo>
                    <a:pt x="269430" y="133426"/>
                  </a:lnTo>
                  <a:lnTo>
                    <a:pt x="269430" y="0"/>
                  </a:lnTo>
                  <a:close/>
                </a:path>
                <a:path w="673735" h="133985">
                  <a:moveTo>
                    <a:pt x="538861" y="0"/>
                  </a:moveTo>
                  <a:lnTo>
                    <a:pt x="404152" y="0"/>
                  </a:lnTo>
                  <a:lnTo>
                    <a:pt x="269443" y="0"/>
                  </a:lnTo>
                  <a:lnTo>
                    <a:pt x="269443" y="133426"/>
                  </a:lnTo>
                  <a:lnTo>
                    <a:pt x="404152" y="133426"/>
                  </a:lnTo>
                  <a:lnTo>
                    <a:pt x="538861" y="133426"/>
                  </a:lnTo>
                  <a:lnTo>
                    <a:pt x="538861" y="0"/>
                  </a:lnTo>
                  <a:close/>
                </a:path>
                <a:path w="673735" h="133985">
                  <a:moveTo>
                    <a:pt x="673582" y="0"/>
                  </a:moveTo>
                  <a:lnTo>
                    <a:pt x="538873" y="0"/>
                  </a:lnTo>
                  <a:lnTo>
                    <a:pt x="538873" y="133426"/>
                  </a:lnTo>
                  <a:lnTo>
                    <a:pt x="673582" y="133426"/>
                  </a:lnTo>
                  <a:lnTo>
                    <a:pt x="67358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70104" y="3261706"/>
              <a:ext cx="135255" cy="133985"/>
            </a:xfrm>
            <a:custGeom>
              <a:avLst/>
              <a:gdLst/>
              <a:ahLst/>
              <a:cxnLst/>
              <a:rect l="l" t="t" r="r" b="b"/>
              <a:pathLst>
                <a:path w="135254" h="133985">
                  <a:moveTo>
                    <a:pt x="134717" y="0"/>
                  </a:moveTo>
                  <a:lnTo>
                    <a:pt x="0" y="0"/>
                  </a:lnTo>
                  <a:lnTo>
                    <a:pt x="0" y="133435"/>
                  </a:lnTo>
                  <a:lnTo>
                    <a:pt x="134717" y="133435"/>
                  </a:lnTo>
                  <a:lnTo>
                    <a:pt x="13471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596509" y="3395154"/>
              <a:ext cx="673735" cy="133985"/>
            </a:xfrm>
            <a:custGeom>
              <a:avLst/>
              <a:gdLst/>
              <a:ahLst/>
              <a:cxnLst/>
              <a:rect l="l" t="t" r="r" b="b"/>
              <a:pathLst>
                <a:path w="673735" h="133985">
                  <a:moveTo>
                    <a:pt x="134708" y="0"/>
                  </a:moveTo>
                  <a:lnTo>
                    <a:pt x="0" y="0"/>
                  </a:lnTo>
                  <a:lnTo>
                    <a:pt x="0" y="133426"/>
                  </a:lnTo>
                  <a:lnTo>
                    <a:pt x="134708" y="133426"/>
                  </a:lnTo>
                  <a:lnTo>
                    <a:pt x="134708" y="0"/>
                  </a:lnTo>
                  <a:close/>
                </a:path>
                <a:path w="673735" h="133985">
                  <a:moveTo>
                    <a:pt x="269430" y="0"/>
                  </a:moveTo>
                  <a:lnTo>
                    <a:pt x="134721" y="0"/>
                  </a:lnTo>
                  <a:lnTo>
                    <a:pt x="134721" y="133426"/>
                  </a:lnTo>
                  <a:lnTo>
                    <a:pt x="269430" y="133426"/>
                  </a:lnTo>
                  <a:lnTo>
                    <a:pt x="269430" y="0"/>
                  </a:lnTo>
                  <a:close/>
                </a:path>
                <a:path w="673735" h="133985">
                  <a:moveTo>
                    <a:pt x="538861" y="0"/>
                  </a:moveTo>
                  <a:lnTo>
                    <a:pt x="404152" y="0"/>
                  </a:lnTo>
                  <a:lnTo>
                    <a:pt x="269443" y="0"/>
                  </a:lnTo>
                  <a:lnTo>
                    <a:pt x="269443" y="133426"/>
                  </a:lnTo>
                  <a:lnTo>
                    <a:pt x="404152" y="133426"/>
                  </a:lnTo>
                  <a:lnTo>
                    <a:pt x="538861" y="133426"/>
                  </a:lnTo>
                  <a:lnTo>
                    <a:pt x="538861" y="0"/>
                  </a:lnTo>
                  <a:close/>
                </a:path>
                <a:path w="673735" h="133985">
                  <a:moveTo>
                    <a:pt x="673582" y="0"/>
                  </a:moveTo>
                  <a:lnTo>
                    <a:pt x="538873" y="0"/>
                  </a:lnTo>
                  <a:lnTo>
                    <a:pt x="538873" y="133426"/>
                  </a:lnTo>
                  <a:lnTo>
                    <a:pt x="673582" y="133426"/>
                  </a:lnTo>
                  <a:lnTo>
                    <a:pt x="67358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70104" y="3395145"/>
              <a:ext cx="135255" cy="133985"/>
            </a:xfrm>
            <a:custGeom>
              <a:avLst/>
              <a:gdLst/>
              <a:ahLst/>
              <a:cxnLst/>
              <a:rect l="l" t="t" r="r" b="b"/>
              <a:pathLst>
                <a:path w="135254" h="133985">
                  <a:moveTo>
                    <a:pt x="134717" y="0"/>
                  </a:moveTo>
                  <a:lnTo>
                    <a:pt x="0" y="0"/>
                  </a:lnTo>
                  <a:lnTo>
                    <a:pt x="0" y="133435"/>
                  </a:lnTo>
                  <a:lnTo>
                    <a:pt x="134717" y="133435"/>
                  </a:lnTo>
                  <a:lnTo>
                    <a:pt x="13471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596509" y="3528593"/>
              <a:ext cx="673735" cy="133985"/>
            </a:xfrm>
            <a:custGeom>
              <a:avLst/>
              <a:gdLst/>
              <a:ahLst/>
              <a:cxnLst/>
              <a:rect l="l" t="t" r="r" b="b"/>
              <a:pathLst>
                <a:path w="673735" h="133985">
                  <a:moveTo>
                    <a:pt x="134708" y="0"/>
                  </a:moveTo>
                  <a:lnTo>
                    <a:pt x="0" y="0"/>
                  </a:lnTo>
                  <a:lnTo>
                    <a:pt x="0" y="133426"/>
                  </a:lnTo>
                  <a:lnTo>
                    <a:pt x="134708" y="133426"/>
                  </a:lnTo>
                  <a:lnTo>
                    <a:pt x="134708" y="0"/>
                  </a:lnTo>
                  <a:close/>
                </a:path>
                <a:path w="673735" h="133985">
                  <a:moveTo>
                    <a:pt x="269430" y="0"/>
                  </a:moveTo>
                  <a:lnTo>
                    <a:pt x="134721" y="0"/>
                  </a:lnTo>
                  <a:lnTo>
                    <a:pt x="134721" y="133426"/>
                  </a:lnTo>
                  <a:lnTo>
                    <a:pt x="269430" y="133426"/>
                  </a:lnTo>
                  <a:lnTo>
                    <a:pt x="269430" y="0"/>
                  </a:lnTo>
                  <a:close/>
                </a:path>
                <a:path w="673735" h="133985">
                  <a:moveTo>
                    <a:pt x="538861" y="0"/>
                  </a:moveTo>
                  <a:lnTo>
                    <a:pt x="404152" y="0"/>
                  </a:lnTo>
                  <a:lnTo>
                    <a:pt x="269443" y="0"/>
                  </a:lnTo>
                  <a:lnTo>
                    <a:pt x="269443" y="133426"/>
                  </a:lnTo>
                  <a:lnTo>
                    <a:pt x="404152" y="133426"/>
                  </a:lnTo>
                  <a:lnTo>
                    <a:pt x="538861" y="133426"/>
                  </a:lnTo>
                  <a:lnTo>
                    <a:pt x="538861" y="0"/>
                  </a:lnTo>
                  <a:close/>
                </a:path>
                <a:path w="673735" h="133985">
                  <a:moveTo>
                    <a:pt x="673582" y="0"/>
                  </a:moveTo>
                  <a:lnTo>
                    <a:pt x="538873" y="0"/>
                  </a:lnTo>
                  <a:lnTo>
                    <a:pt x="538873" y="133426"/>
                  </a:lnTo>
                  <a:lnTo>
                    <a:pt x="673582" y="133426"/>
                  </a:lnTo>
                  <a:lnTo>
                    <a:pt x="67358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70104" y="3528584"/>
              <a:ext cx="135255" cy="133985"/>
            </a:xfrm>
            <a:custGeom>
              <a:avLst/>
              <a:gdLst/>
              <a:ahLst/>
              <a:cxnLst/>
              <a:rect l="l" t="t" r="r" b="b"/>
              <a:pathLst>
                <a:path w="135254" h="133985">
                  <a:moveTo>
                    <a:pt x="134717" y="0"/>
                  </a:moveTo>
                  <a:lnTo>
                    <a:pt x="0" y="0"/>
                  </a:lnTo>
                  <a:lnTo>
                    <a:pt x="0" y="133435"/>
                  </a:lnTo>
                  <a:lnTo>
                    <a:pt x="134717" y="133435"/>
                  </a:lnTo>
                  <a:lnTo>
                    <a:pt x="13471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596509" y="3662019"/>
              <a:ext cx="673735" cy="133985"/>
            </a:xfrm>
            <a:custGeom>
              <a:avLst/>
              <a:gdLst/>
              <a:ahLst/>
              <a:cxnLst/>
              <a:rect l="l" t="t" r="r" b="b"/>
              <a:pathLst>
                <a:path w="673735" h="133985">
                  <a:moveTo>
                    <a:pt x="134708" y="0"/>
                  </a:moveTo>
                  <a:lnTo>
                    <a:pt x="0" y="0"/>
                  </a:lnTo>
                  <a:lnTo>
                    <a:pt x="0" y="133426"/>
                  </a:lnTo>
                  <a:lnTo>
                    <a:pt x="134708" y="133426"/>
                  </a:lnTo>
                  <a:lnTo>
                    <a:pt x="134708" y="0"/>
                  </a:lnTo>
                  <a:close/>
                </a:path>
                <a:path w="673735" h="133985">
                  <a:moveTo>
                    <a:pt x="269430" y="0"/>
                  </a:moveTo>
                  <a:lnTo>
                    <a:pt x="134721" y="0"/>
                  </a:lnTo>
                  <a:lnTo>
                    <a:pt x="134721" y="133426"/>
                  </a:lnTo>
                  <a:lnTo>
                    <a:pt x="269430" y="133426"/>
                  </a:lnTo>
                  <a:lnTo>
                    <a:pt x="269430" y="0"/>
                  </a:lnTo>
                  <a:close/>
                </a:path>
                <a:path w="673735" h="133985">
                  <a:moveTo>
                    <a:pt x="538861" y="0"/>
                  </a:moveTo>
                  <a:lnTo>
                    <a:pt x="404152" y="0"/>
                  </a:lnTo>
                  <a:lnTo>
                    <a:pt x="269443" y="0"/>
                  </a:lnTo>
                  <a:lnTo>
                    <a:pt x="269443" y="133426"/>
                  </a:lnTo>
                  <a:lnTo>
                    <a:pt x="404152" y="133426"/>
                  </a:lnTo>
                  <a:lnTo>
                    <a:pt x="538861" y="133426"/>
                  </a:lnTo>
                  <a:lnTo>
                    <a:pt x="538861" y="0"/>
                  </a:lnTo>
                  <a:close/>
                </a:path>
                <a:path w="673735" h="133985">
                  <a:moveTo>
                    <a:pt x="673582" y="0"/>
                  </a:moveTo>
                  <a:lnTo>
                    <a:pt x="538873" y="0"/>
                  </a:lnTo>
                  <a:lnTo>
                    <a:pt x="538873" y="133426"/>
                  </a:lnTo>
                  <a:lnTo>
                    <a:pt x="673582" y="133426"/>
                  </a:lnTo>
                  <a:lnTo>
                    <a:pt x="67358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596509" y="3662019"/>
              <a:ext cx="808355" cy="267335"/>
            </a:xfrm>
            <a:custGeom>
              <a:avLst/>
              <a:gdLst/>
              <a:ahLst/>
              <a:cxnLst/>
              <a:rect l="l" t="t" r="r" b="b"/>
              <a:pathLst>
                <a:path w="808354" h="267335">
                  <a:moveTo>
                    <a:pt x="134708" y="133438"/>
                  </a:moveTo>
                  <a:lnTo>
                    <a:pt x="0" y="133438"/>
                  </a:lnTo>
                  <a:lnTo>
                    <a:pt x="0" y="266865"/>
                  </a:lnTo>
                  <a:lnTo>
                    <a:pt x="134708" y="266865"/>
                  </a:lnTo>
                  <a:lnTo>
                    <a:pt x="134708" y="133438"/>
                  </a:lnTo>
                  <a:close/>
                </a:path>
                <a:path w="808354" h="267335">
                  <a:moveTo>
                    <a:pt x="269430" y="133438"/>
                  </a:moveTo>
                  <a:lnTo>
                    <a:pt x="134721" y="133438"/>
                  </a:lnTo>
                  <a:lnTo>
                    <a:pt x="134721" y="266865"/>
                  </a:lnTo>
                  <a:lnTo>
                    <a:pt x="269430" y="266865"/>
                  </a:lnTo>
                  <a:lnTo>
                    <a:pt x="269430" y="133438"/>
                  </a:lnTo>
                  <a:close/>
                </a:path>
                <a:path w="808354" h="267335">
                  <a:moveTo>
                    <a:pt x="538861" y="133438"/>
                  </a:moveTo>
                  <a:lnTo>
                    <a:pt x="404152" y="133438"/>
                  </a:lnTo>
                  <a:lnTo>
                    <a:pt x="269443" y="133438"/>
                  </a:lnTo>
                  <a:lnTo>
                    <a:pt x="269443" y="266865"/>
                  </a:lnTo>
                  <a:lnTo>
                    <a:pt x="404152" y="266865"/>
                  </a:lnTo>
                  <a:lnTo>
                    <a:pt x="538861" y="266865"/>
                  </a:lnTo>
                  <a:lnTo>
                    <a:pt x="538861" y="133438"/>
                  </a:lnTo>
                  <a:close/>
                </a:path>
                <a:path w="808354" h="267335">
                  <a:moveTo>
                    <a:pt x="673582" y="133438"/>
                  </a:moveTo>
                  <a:lnTo>
                    <a:pt x="538873" y="133438"/>
                  </a:lnTo>
                  <a:lnTo>
                    <a:pt x="538873" y="266865"/>
                  </a:lnTo>
                  <a:lnTo>
                    <a:pt x="673582" y="266865"/>
                  </a:lnTo>
                  <a:lnTo>
                    <a:pt x="673582" y="133438"/>
                  </a:lnTo>
                  <a:close/>
                </a:path>
                <a:path w="808354" h="267335">
                  <a:moveTo>
                    <a:pt x="808304" y="133438"/>
                  </a:moveTo>
                  <a:lnTo>
                    <a:pt x="673595" y="133438"/>
                  </a:lnTo>
                  <a:lnTo>
                    <a:pt x="673595" y="266865"/>
                  </a:lnTo>
                  <a:lnTo>
                    <a:pt x="808304" y="266865"/>
                  </a:lnTo>
                  <a:lnTo>
                    <a:pt x="808304" y="133438"/>
                  </a:lnTo>
                  <a:close/>
                </a:path>
                <a:path w="808354" h="267335">
                  <a:moveTo>
                    <a:pt x="808304" y="0"/>
                  </a:moveTo>
                  <a:lnTo>
                    <a:pt x="673595" y="0"/>
                  </a:lnTo>
                  <a:lnTo>
                    <a:pt x="673595" y="133426"/>
                  </a:lnTo>
                  <a:lnTo>
                    <a:pt x="808304" y="133426"/>
                  </a:lnTo>
                  <a:lnTo>
                    <a:pt x="80830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590159" y="3121926"/>
              <a:ext cx="821055" cy="813435"/>
            </a:xfrm>
            <a:custGeom>
              <a:avLst/>
              <a:gdLst/>
              <a:ahLst/>
              <a:cxnLst/>
              <a:rect l="l" t="t" r="r" b="b"/>
              <a:pathLst>
                <a:path w="821054" h="813435">
                  <a:moveTo>
                    <a:pt x="141068" y="0"/>
                  </a:moveTo>
                  <a:lnTo>
                    <a:pt x="141068" y="813310"/>
                  </a:lnTo>
                </a:path>
                <a:path w="821054" h="813435">
                  <a:moveTo>
                    <a:pt x="275786" y="0"/>
                  </a:moveTo>
                  <a:lnTo>
                    <a:pt x="275786" y="813310"/>
                  </a:lnTo>
                </a:path>
                <a:path w="821054" h="813435">
                  <a:moveTo>
                    <a:pt x="410504" y="0"/>
                  </a:moveTo>
                  <a:lnTo>
                    <a:pt x="410504" y="813310"/>
                  </a:lnTo>
                </a:path>
                <a:path w="821054" h="813435">
                  <a:moveTo>
                    <a:pt x="545222" y="0"/>
                  </a:moveTo>
                  <a:lnTo>
                    <a:pt x="545222" y="813310"/>
                  </a:lnTo>
                </a:path>
                <a:path w="821054" h="813435">
                  <a:moveTo>
                    <a:pt x="679940" y="0"/>
                  </a:moveTo>
                  <a:lnTo>
                    <a:pt x="679940" y="813310"/>
                  </a:lnTo>
                </a:path>
                <a:path w="821054" h="813435">
                  <a:moveTo>
                    <a:pt x="0" y="139785"/>
                  </a:moveTo>
                  <a:lnTo>
                    <a:pt x="821008" y="139785"/>
                  </a:lnTo>
                </a:path>
                <a:path w="821054" h="813435">
                  <a:moveTo>
                    <a:pt x="0" y="273220"/>
                  </a:moveTo>
                  <a:lnTo>
                    <a:pt x="821008" y="273220"/>
                  </a:lnTo>
                </a:path>
                <a:path w="821054" h="813435">
                  <a:moveTo>
                    <a:pt x="0" y="406655"/>
                  </a:moveTo>
                  <a:lnTo>
                    <a:pt x="821008" y="406655"/>
                  </a:lnTo>
                </a:path>
                <a:path w="821054" h="813435">
                  <a:moveTo>
                    <a:pt x="0" y="540090"/>
                  </a:moveTo>
                  <a:lnTo>
                    <a:pt x="821008" y="540090"/>
                  </a:lnTo>
                </a:path>
                <a:path w="821054" h="813435">
                  <a:moveTo>
                    <a:pt x="0" y="673525"/>
                  </a:moveTo>
                  <a:lnTo>
                    <a:pt x="821008" y="673525"/>
                  </a:lnTo>
                </a:path>
                <a:path w="821054" h="813435">
                  <a:moveTo>
                    <a:pt x="6350" y="0"/>
                  </a:moveTo>
                  <a:lnTo>
                    <a:pt x="6350" y="813310"/>
                  </a:lnTo>
                </a:path>
                <a:path w="821054" h="813435">
                  <a:moveTo>
                    <a:pt x="814658" y="0"/>
                  </a:moveTo>
                  <a:lnTo>
                    <a:pt x="814658" y="813310"/>
                  </a:lnTo>
                </a:path>
                <a:path w="821054" h="813435">
                  <a:moveTo>
                    <a:pt x="0" y="6350"/>
                  </a:moveTo>
                  <a:lnTo>
                    <a:pt x="821008" y="6350"/>
                  </a:lnTo>
                </a:path>
                <a:path w="821054" h="813435">
                  <a:moveTo>
                    <a:pt x="0" y="806960"/>
                  </a:moveTo>
                  <a:lnTo>
                    <a:pt x="821008" y="80696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032105" y="4331348"/>
            <a:ext cx="109410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1" dirty="0">
                <a:latin typeface="Cambria Math"/>
                <a:cs typeface="Cambria Math"/>
              </a:rPr>
              <a:t>2×2×400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717454" y="3465080"/>
            <a:ext cx="470535" cy="127000"/>
          </a:xfrm>
          <a:custGeom>
            <a:avLst/>
            <a:gdLst/>
            <a:ahLst/>
            <a:cxnLst/>
            <a:rect l="l" t="t" r="r" b="b"/>
            <a:pathLst>
              <a:path w="470535" h="127000">
                <a:moveTo>
                  <a:pt x="343369" y="0"/>
                </a:moveTo>
                <a:lnTo>
                  <a:pt x="343369" y="50800"/>
                </a:lnTo>
                <a:lnTo>
                  <a:pt x="0" y="50800"/>
                </a:lnTo>
                <a:lnTo>
                  <a:pt x="0" y="76200"/>
                </a:lnTo>
                <a:lnTo>
                  <a:pt x="343369" y="76200"/>
                </a:lnTo>
                <a:lnTo>
                  <a:pt x="343369" y="127000"/>
                </a:lnTo>
                <a:lnTo>
                  <a:pt x="470369" y="63500"/>
                </a:lnTo>
                <a:lnTo>
                  <a:pt x="3433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33311" y="3465080"/>
            <a:ext cx="470535" cy="127000"/>
          </a:xfrm>
          <a:custGeom>
            <a:avLst/>
            <a:gdLst/>
            <a:ahLst/>
            <a:cxnLst/>
            <a:rect l="l" t="t" r="r" b="b"/>
            <a:pathLst>
              <a:path w="470534" h="127000">
                <a:moveTo>
                  <a:pt x="343369" y="0"/>
                </a:moveTo>
                <a:lnTo>
                  <a:pt x="343369" y="50800"/>
                </a:lnTo>
                <a:lnTo>
                  <a:pt x="0" y="50800"/>
                </a:lnTo>
                <a:lnTo>
                  <a:pt x="0" y="76200"/>
                </a:lnTo>
                <a:lnTo>
                  <a:pt x="343369" y="76200"/>
                </a:lnTo>
                <a:lnTo>
                  <a:pt x="343369" y="127000"/>
                </a:lnTo>
                <a:lnTo>
                  <a:pt x="470369" y="63500"/>
                </a:lnTo>
                <a:lnTo>
                  <a:pt x="3433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2922879" y="2325740"/>
            <a:ext cx="123571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1" dirty="0">
                <a:latin typeface="Cambria Math"/>
                <a:cs typeface="Cambria Math"/>
              </a:rPr>
              <a:t>10×10×16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53" name="object 5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9413" y="1047674"/>
            <a:ext cx="1038311" cy="104693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3692" y="2902637"/>
            <a:ext cx="1257541" cy="1251888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3154083" y="4320858"/>
            <a:ext cx="123571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1" dirty="0">
                <a:latin typeface="Cambria Math"/>
                <a:cs typeface="Cambria Math"/>
              </a:rPr>
              <a:t>12×12×16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581766" y="4320858"/>
            <a:ext cx="9531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1" dirty="0">
                <a:latin typeface="Cambria Math"/>
                <a:cs typeface="Cambria Math"/>
              </a:rPr>
              <a:t>6×6×16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448258" y="3378278"/>
            <a:ext cx="270511" cy="277495"/>
            <a:chOff x="7448257" y="3378276"/>
            <a:chExt cx="270510" cy="277495"/>
          </a:xfrm>
        </p:grpSpPr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4607" y="3384623"/>
              <a:ext cx="257811" cy="26441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448257" y="3378276"/>
              <a:ext cx="270510" cy="277495"/>
            </a:xfrm>
            <a:custGeom>
              <a:avLst/>
              <a:gdLst/>
              <a:ahLst/>
              <a:cxnLst/>
              <a:rect l="l" t="t" r="r" b="b"/>
              <a:pathLst>
                <a:path w="270509" h="277495">
                  <a:moveTo>
                    <a:pt x="135256" y="0"/>
                  </a:moveTo>
                  <a:lnTo>
                    <a:pt x="135256" y="277120"/>
                  </a:lnTo>
                </a:path>
                <a:path w="270509" h="277495">
                  <a:moveTo>
                    <a:pt x="0" y="138560"/>
                  </a:moveTo>
                  <a:lnTo>
                    <a:pt x="270512" y="138560"/>
                  </a:lnTo>
                </a:path>
                <a:path w="270509" h="277495">
                  <a:moveTo>
                    <a:pt x="6350" y="0"/>
                  </a:moveTo>
                  <a:lnTo>
                    <a:pt x="6350" y="277120"/>
                  </a:lnTo>
                </a:path>
                <a:path w="270509" h="277495">
                  <a:moveTo>
                    <a:pt x="264162" y="0"/>
                  </a:moveTo>
                  <a:lnTo>
                    <a:pt x="264162" y="277120"/>
                  </a:lnTo>
                </a:path>
                <a:path w="270509" h="277495">
                  <a:moveTo>
                    <a:pt x="0" y="6350"/>
                  </a:moveTo>
                  <a:lnTo>
                    <a:pt x="270512" y="6350"/>
                  </a:lnTo>
                </a:path>
                <a:path w="270509" h="277495">
                  <a:moveTo>
                    <a:pt x="0" y="270770"/>
                  </a:moveTo>
                  <a:lnTo>
                    <a:pt x="270512" y="27077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/>
          <p:nvPr/>
        </p:nvSpPr>
        <p:spPr>
          <a:xfrm>
            <a:off x="8037906" y="3465080"/>
            <a:ext cx="470535" cy="127000"/>
          </a:xfrm>
          <a:custGeom>
            <a:avLst/>
            <a:gdLst/>
            <a:ahLst/>
            <a:cxnLst/>
            <a:rect l="l" t="t" r="r" b="b"/>
            <a:pathLst>
              <a:path w="470534" h="127000">
                <a:moveTo>
                  <a:pt x="343369" y="0"/>
                </a:moveTo>
                <a:lnTo>
                  <a:pt x="343369" y="50800"/>
                </a:lnTo>
                <a:lnTo>
                  <a:pt x="0" y="50800"/>
                </a:lnTo>
                <a:lnTo>
                  <a:pt x="0" y="76200"/>
                </a:lnTo>
                <a:lnTo>
                  <a:pt x="343369" y="76200"/>
                </a:lnTo>
                <a:lnTo>
                  <a:pt x="343369" y="127000"/>
                </a:lnTo>
                <a:lnTo>
                  <a:pt x="470369" y="63500"/>
                </a:lnTo>
                <a:lnTo>
                  <a:pt x="3433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8917661" y="3378278"/>
            <a:ext cx="270511" cy="277495"/>
            <a:chOff x="8917660" y="3378276"/>
            <a:chExt cx="270510" cy="277495"/>
          </a:xfrm>
        </p:grpSpPr>
        <p:pic>
          <p:nvPicPr>
            <p:cNvPr id="68" name="object 6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4010" y="3384623"/>
              <a:ext cx="257811" cy="264416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917660" y="3378276"/>
              <a:ext cx="270510" cy="277495"/>
            </a:xfrm>
            <a:custGeom>
              <a:avLst/>
              <a:gdLst/>
              <a:ahLst/>
              <a:cxnLst/>
              <a:rect l="l" t="t" r="r" b="b"/>
              <a:pathLst>
                <a:path w="270509" h="277495">
                  <a:moveTo>
                    <a:pt x="135256" y="0"/>
                  </a:moveTo>
                  <a:lnTo>
                    <a:pt x="135256" y="277120"/>
                  </a:lnTo>
                </a:path>
                <a:path w="270509" h="277495">
                  <a:moveTo>
                    <a:pt x="0" y="138560"/>
                  </a:moveTo>
                  <a:lnTo>
                    <a:pt x="270512" y="138560"/>
                  </a:lnTo>
                </a:path>
                <a:path w="270509" h="277495">
                  <a:moveTo>
                    <a:pt x="6350" y="0"/>
                  </a:moveTo>
                  <a:lnTo>
                    <a:pt x="6350" y="277120"/>
                  </a:lnTo>
                </a:path>
                <a:path w="270509" h="277495">
                  <a:moveTo>
                    <a:pt x="264162" y="0"/>
                  </a:moveTo>
                  <a:lnTo>
                    <a:pt x="264162" y="277120"/>
                  </a:lnTo>
                </a:path>
                <a:path w="270509" h="277495">
                  <a:moveTo>
                    <a:pt x="0" y="6350"/>
                  </a:moveTo>
                  <a:lnTo>
                    <a:pt x="270512" y="6350"/>
                  </a:lnTo>
                </a:path>
                <a:path w="270509" h="277495">
                  <a:moveTo>
                    <a:pt x="0" y="270770"/>
                  </a:moveTo>
                  <a:lnTo>
                    <a:pt x="270512" y="27077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8530833" y="4320858"/>
            <a:ext cx="109410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1" dirty="0">
                <a:latin typeface="Cambria Math"/>
                <a:cs typeface="Cambria Math"/>
              </a:rPr>
              <a:t>2×2×400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9715945" y="3465080"/>
            <a:ext cx="470535" cy="127000"/>
          </a:xfrm>
          <a:custGeom>
            <a:avLst/>
            <a:gdLst/>
            <a:ahLst/>
            <a:cxnLst/>
            <a:rect l="l" t="t" r="r" b="b"/>
            <a:pathLst>
              <a:path w="470534" h="127000">
                <a:moveTo>
                  <a:pt x="343369" y="0"/>
                </a:moveTo>
                <a:lnTo>
                  <a:pt x="343369" y="50800"/>
                </a:lnTo>
                <a:lnTo>
                  <a:pt x="0" y="50800"/>
                </a:lnTo>
                <a:lnTo>
                  <a:pt x="0" y="76200"/>
                </a:lnTo>
                <a:lnTo>
                  <a:pt x="343369" y="76200"/>
                </a:lnTo>
                <a:lnTo>
                  <a:pt x="343369" y="127000"/>
                </a:lnTo>
                <a:lnTo>
                  <a:pt x="470369" y="63500"/>
                </a:lnTo>
                <a:lnTo>
                  <a:pt x="3433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10595698" y="3378278"/>
            <a:ext cx="270511" cy="277495"/>
            <a:chOff x="10595698" y="3378276"/>
            <a:chExt cx="270510" cy="277495"/>
          </a:xfrm>
        </p:grpSpPr>
        <p:pic>
          <p:nvPicPr>
            <p:cNvPr id="74" name="object 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2048" y="3384623"/>
              <a:ext cx="257811" cy="264416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0595698" y="3378276"/>
              <a:ext cx="270510" cy="277495"/>
            </a:xfrm>
            <a:custGeom>
              <a:avLst/>
              <a:gdLst/>
              <a:ahLst/>
              <a:cxnLst/>
              <a:rect l="l" t="t" r="r" b="b"/>
              <a:pathLst>
                <a:path w="270509" h="277495">
                  <a:moveTo>
                    <a:pt x="135256" y="0"/>
                  </a:moveTo>
                  <a:lnTo>
                    <a:pt x="135256" y="277120"/>
                  </a:lnTo>
                </a:path>
                <a:path w="270509" h="277495">
                  <a:moveTo>
                    <a:pt x="0" y="138560"/>
                  </a:moveTo>
                  <a:lnTo>
                    <a:pt x="270512" y="138560"/>
                  </a:lnTo>
                </a:path>
                <a:path w="270509" h="277495">
                  <a:moveTo>
                    <a:pt x="6350" y="0"/>
                  </a:moveTo>
                  <a:lnTo>
                    <a:pt x="6350" y="277120"/>
                  </a:lnTo>
                </a:path>
                <a:path w="270509" h="277495">
                  <a:moveTo>
                    <a:pt x="264162" y="0"/>
                  </a:moveTo>
                  <a:lnTo>
                    <a:pt x="264162" y="277120"/>
                  </a:lnTo>
                </a:path>
                <a:path w="270509" h="277495">
                  <a:moveTo>
                    <a:pt x="0" y="6350"/>
                  </a:moveTo>
                  <a:lnTo>
                    <a:pt x="270512" y="6350"/>
                  </a:lnTo>
                </a:path>
                <a:path w="270509" h="277495">
                  <a:moveTo>
                    <a:pt x="0" y="270770"/>
                  </a:moveTo>
                  <a:lnTo>
                    <a:pt x="270512" y="27077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10341242" y="4320858"/>
            <a:ext cx="8108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1" dirty="0">
                <a:latin typeface="Cambria Math"/>
                <a:cs typeface="Cambria Math"/>
              </a:rPr>
              <a:t>2×2×4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85" name="object 8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70810" y="4809510"/>
            <a:ext cx="1260428" cy="1291412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63705" y="4962203"/>
            <a:ext cx="963555" cy="980723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60945" y="5123835"/>
            <a:ext cx="645144" cy="657455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30348" y="5123835"/>
            <a:ext cx="645144" cy="657455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38828" y="5123835"/>
            <a:ext cx="645144" cy="657455"/>
          </a:xfrm>
          <a:prstGeom prst="rect">
            <a:avLst/>
          </a:prstGeom>
        </p:spPr>
      </p:pic>
      <p:sp>
        <p:nvSpPr>
          <p:cNvPr id="94" name="object 94"/>
          <p:cNvSpPr/>
          <p:nvPr/>
        </p:nvSpPr>
        <p:spPr>
          <a:xfrm>
            <a:off x="4669130" y="5398515"/>
            <a:ext cx="470535" cy="127000"/>
          </a:xfrm>
          <a:custGeom>
            <a:avLst/>
            <a:gdLst/>
            <a:ahLst/>
            <a:cxnLst/>
            <a:rect l="l" t="t" r="r" b="b"/>
            <a:pathLst>
              <a:path w="470535" h="127000">
                <a:moveTo>
                  <a:pt x="343357" y="0"/>
                </a:moveTo>
                <a:lnTo>
                  <a:pt x="343357" y="50800"/>
                </a:lnTo>
                <a:lnTo>
                  <a:pt x="0" y="50800"/>
                </a:lnTo>
                <a:lnTo>
                  <a:pt x="0" y="76200"/>
                </a:lnTo>
                <a:lnTo>
                  <a:pt x="343357" y="76200"/>
                </a:lnTo>
                <a:lnTo>
                  <a:pt x="343357" y="127000"/>
                </a:lnTo>
                <a:lnTo>
                  <a:pt x="470357" y="63500"/>
                </a:lnTo>
                <a:lnTo>
                  <a:pt x="343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658914" y="5389067"/>
            <a:ext cx="470535" cy="127000"/>
          </a:xfrm>
          <a:custGeom>
            <a:avLst/>
            <a:gdLst/>
            <a:ahLst/>
            <a:cxnLst/>
            <a:rect l="l" t="t" r="r" b="b"/>
            <a:pathLst>
              <a:path w="470534" h="127000">
                <a:moveTo>
                  <a:pt x="343369" y="0"/>
                </a:moveTo>
                <a:lnTo>
                  <a:pt x="343369" y="50799"/>
                </a:lnTo>
                <a:lnTo>
                  <a:pt x="0" y="50799"/>
                </a:lnTo>
                <a:lnTo>
                  <a:pt x="0" y="76199"/>
                </a:lnTo>
                <a:lnTo>
                  <a:pt x="343369" y="76199"/>
                </a:lnTo>
                <a:lnTo>
                  <a:pt x="343369" y="126999"/>
                </a:lnTo>
                <a:lnTo>
                  <a:pt x="470369" y="63499"/>
                </a:lnTo>
                <a:lnTo>
                  <a:pt x="3433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83030" y="5389067"/>
            <a:ext cx="470535" cy="127000"/>
          </a:xfrm>
          <a:custGeom>
            <a:avLst/>
            <a:gdLst/>
            <a:ahLst/>
            <a:cxnLst/>
            <a:rect l="l" t="t" r="r" b="b"/>
            <a:pathLst>
              <a:path w="470534" h="127000">
                <a:moveTo>
                  <a:pt x="343369" y="0"/>
                </a:moveTo>
                <a:lnTo>
                  <a:pt x="343369" y="50799"/>
                </a:lnTo>
                <a:lnTo>
                  <a:pt x="0" y="50799"/>
                </a:lnTo>
                <a:lnTo>
                  <a:pt x="0" y="76199"/>
                </a:lnTo>
                <a:lnTo>
                  <a:pt x="343369" y="76199"/>
                </a:lnTo>
                <a:lnTo>
                  <a:pt x="343369" y="126999"/>
                </a:lnTo>
                <a:lnTo>
                  <a:pt x="470369" y="63499"/>
                </a:lnTo>
                <a:lnTo>
                  <a:pt x="3433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671978" y="5389067"/>
            <a:ext cx="470535" cy="127000"/>
          </a:xfrm>
          <a:custGeom>
            <a:avLst/>
            <a:gdLst/>
            <a:ahLst/>
            <a:cxnLst/>
            <a:rect l="l" t="t" r="r" b="b"/>
            <a:pathLst>
              <a:path w="470534" h="127000">
                <a:moveTo>
                  <a:pt x="343369" y="0"/>
                </a:moveTo>
                <a:lnTo>
                  <a:pt x="343369" y="50799"/>
                </a:lnTo>
                <a:lnTo>
                  <a:pt x="0" y="50799"/>
                </a:lnTo>
                <a:lnTo>
                  <a:pt x="0" y="76199"/>
                </a:lnTo>
                <a:lnTo>
                  <a:pt x="343369" y="76199"/>
                </a:lnTo>
                <a:lnTo>
                  <a:pt x="343369" y="126999"/>
                </a:lnTo>
                <a:lnTo>
                  <a:pt x="470369" y="63499"/>
                </a:lnTo>
                <a:lnTo>
                  <a:pt x="3433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151951" y="1444371"/>
            <a:ext cx="470535" cy="127000"/>
          </a:xfrm>
          <a:custGeom>
            <a:avLst/>
            <a:gdLst/>
            <a:ahLst/>
            <a:cxnLst/>
            <a:rect l="l" t="t" r="r" b="b"/>
            <a:pathLst>
              <a:path w="470535" h="127000">
                <a:moveTo>
                  <a:pt x="343369" y="0"/>
                </a:moveTo>
                <a:lnTo>
                  <a:pt x="343369" y="50800"/>
                </a:lnTo>
                <a:lnTo>
                  <a:pt x="0" y="50800"/>
                </a:lnTo>
                <a:lnTo>
                  <a:pt x="0" y="76200"/>
                </a:lnTo>
                <a:lnTo>
                  <a:pt x="343369" y="76200"/>
                </a:lnTo>
                <a:lnTo>
                  <a:pt x="343369" y="127000"/>
                </a:lnTo>
                <a:lnTo>
                  <a:pt x="470369" y="63500"/>
                </a:lnTo>
                <a:lnTo>
                  <a:pt x="3433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2141373" y="1589152"/>
            <a:ext cx="4883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5×5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694594" y="1377569"/>
            <a:ext cx="470535" cy="127000"/>
          </a:xfrm>
          <a:custGeom>
            <a:avLst/>
            <a:gdLst/>
            <a:ahLst/>
            <a:cxnLst/>
            <a:rect l="l" t="t" r="r" b="b"/>
            <a:pathLst>
              <a:path w="470535" h="127000">
                <a:moveTo>
                  <a:pt x="343369" y="0"/>
                </a:moveTo>
                <a:lnTo>
                  <a:pt x="343369" y="50800"/>
                </a:lnTo>
                <a:lnTo>
                  <a:pt x="0" y="50800"/>
                </a:lnTo>
                <a:lnTo>
                  <a:pt x="0" y="76200"/>
                </a:lnTo>
                <a:lnTo>
                  <a:pt x="343369" y="76200"/>
                </a:lnTo>
                <a:lnTo>
                  <a:pt x="343369" y="127000"/>
                </a:lnTo>
                <a:lnTo>
                  <a:pt x="470369" y="63500"/>
                </a:lnTo>
                <a:lnTo>
                  <a:pt x="3433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" name="object 10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8265" y="892252"/>
            <a:ext cx="1327708" cy="1319987"/>
          </a:xfrm>
          <a:prstGeom prst="rect">
            <a:avLst/>
          </a:prstGeom>
        </p:spPr>
      </p:pic>
      <p:sp>
        <p:nvSpPr>
          <p:cNvPr id="104" name="object 104"/>
          <p:cNvSpPr txBox="1"/>
          <p:nvPr/>
        </p:nvSpPr>
        <p:spPr>
          <a:xfrm>
            <a:off x="8054253" y="1048918"/>
            <a:ext cx="73092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NZ" sz="1600" spc="-25" dirty="0">
                <a:latin typeface="Century Schoolbook"/>
                <a:cs typeface="Century Schoolbook"/>
              </a:rPr>
              <a:t>CONV</a:t>
            </a:r>
            <a:endParaRPr sz="1600" dirty="0">
              <a:latin typeface="Century Schoolbook"/>
              <a:cs typeface="Century Schoolbook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9673781" y="1030986"/>
            <a:ext cx="88753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NZ" sz="1600" spc="-25" dirty="0">
                <a:latin typeface="Century Schoolbook"/>
                <a:cs typeface="Century Schoolbook"/>
              </a:rPr>
              <a:t>CONV</a:t>
            </a:r>
            <a:endParaRPr sz="1600" dirty="0">
              <a:latin typeface="Century Schoolbook"/>
              <a:cs typeface="Century Schoolbook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4376013" y="1034846"/>
            <a:ext cx="3085922" cy="8054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342456" algn="l"/>
              </a:tabLst>
            </a:pPr>
            <a:r>
              <a:rPr sz="1600" dirty="0">
                <a:latin typeface="Century Schoolbook"/>
                <a:cs typeface="Century Schoolbook"/>
              </a:rPr>
              <a:t>MAX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spc="-20" dirty="0">
                <a:latin typeface="Century Schoolbook"/>
                <a:cs typeface="Century Schoolbook"/>
              </a:rPr>
              <a:t>POOL</a:t>
            </a:r>
            <a:r>
              <a:rPr sz="1600" dirty="0">
                <a:latin typeface="Century Schoolbook"/>
                <a:cs typeface="Century Schoolbook"/>
              </a:rPr>
              <a:t>	</a:t>
            </a:r>
            <a:r>
              <a:rPr lang="en-NZ" sz="1600" spc="-25" dirty="0">
                <a:latin typeface="Century Schoolbook"/>
                <a:cs typeface="Century Schoolbook"/>
              </a:rPr>
              <a:t>CONV</a:t>
            </a:r>
            <a:endParaRPr sz="1600" dirty="0">
              <a:latin typeface="Century Schoolbook"/>
              <a:cs typeface="Century Schoolbook"/>
            </a:endParaRPr>
          </a:p>
          <a:p>
            <a:pPr>
              <a:spcBef>
                <a:spcPts val="40"/>
              </a:spcBef>
            </a:pPr>
            <a:endParaRPr sz="1551" dirty="0">
              <a:latin typeface="Century Schoolbook"/>
              <a:cs typeface="Century Schoolbook"/>
            </a:endParaRPr>
          </a:p>
          <a:p>
            <a:pPr marL="301618">
              <a:tabLst>
                <a:tab pos="2260543" algn="l"/>
              </a:tabLst>
            </a:pPr>
            <a:r>
              <a:rPr sz="2000" spc="-25" dirty="0">
                <a:latin typeface="Cambria Math"/>
                <a:cs typeface="Cambria Math"/>
              </a:rPr>
              <a:t>2×2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5" dirty="0">
                <a:latin typeface="Cambria Math"/>
                <a:cs typeface="Cambria Math"/>
              </a:rPr>
              <a:t>5×5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4705173" y="3573780"/>
            <a:ext cx="4883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2×2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414761" y="3136582"/>
            <a:ext cx="115189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entury Schoolbook"/>
                <a:cs typeface="Century Schoolbook"/>
              </a:rPr>
              <a:t>MAX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spc="-20" dirty="0">
                <a:latin typeface="Century Schoolbook"/>
                <a:cs typeface="Century Schoolbook"/>
              </a:rPr>
              <a:t>POOL</a:t>
            </a:r>
            <a:endParaRPr sz="1600" dirty="0">
              <a:latin typeface="Century Schoolbook"/>
              <a:cs typeface="Century Schoolbook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5857" y="6091543"/>
            <a:ext cx="9558020" cy="479747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589900">
              <a:spcBef>
                <a:spcPts val="635"/>
              </a:spcBef>
              <a:tabLst>
                <a:tab pos="3109517" algn="l"/>
                <a:tab pos="5388476" algn="l"/>
                <a:tab pos="7001970" algn="l"/>
                <a:tab pos="8476403" algn="l"/>
              </a:tabLst>
            </a:pPr>
            <a:r>
              <a:rPr sz="3000" spc="-15" baseline="2777" dirty="0">
                <a:latin typeface="Cambria Math"/>
                <a:cs typeface="Cambria Math"/>
              </a:rPr>
              <a:t>28×28×3</a:t>
            </a:r>
            <a:r>
              <a:rPr sz="3000" baseline="2777" dirty="0">
                <a:latin typeface="Cambria Math"/>
                <a:cs typeface="Cambria Math"/>
              </a:rPr>
              <a:t>	</a:t>
            </a:r>
            <a:r>
              <a:rPr sz="2000" spc="-11" dirty="0">
                <a:latin typeface="Cambria Math"/>
                <a:cs typeface="Cambria Math"/>
              </a:rPr>
              <a:t>24×24×16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3000" spc="-15" baseline="2777" dirty="0">
                <a:latin typeface="Cambria Math"/>
                <a:cs typeface="Cambria Math"/>
              </a:rPr>
              <a:t>12×12×16</a:t>
            </a:r>
            <a:r>
              <a:rPr sz="3000" baseline="2777" dirty="0">
                <a:latin typeface="Cambria Math"/>
                <a:cs typeface="Cambria Math"/>
              </a:rPr>
              <a:t>	</a:t>
            </a:r>
            <a:r>
              <a:rPr sz="3000" spc="-15" baseline="1388" dirty="0">
                <a:latin typeface="Cambria Math"/>
                <a:cs typeface="Cambria Math"/>
              </a:rPr>
              <a:t>8×8×400</a:t>
            </a:r>
            <a:r>
              <a:rPr sz="3000" baseline="1388" dirty="0">
                <a:latin typeface="Cambria Math"/>
                <a:cs typeface="Cambria Math"/>
              </a:rPr>
              <a:t>	</a:t>
            </a:r>
            <a:r>
              <a:rPr sz="3000" spc="-15" baseline="1388" dirty="0">
                <a:latin typeface="Cambria Math"/>
                <a:cs typeface="Cambria Math"/>
              </a:rPr>
              <a:t>8×8×400</a:t>
            </a:r>
            <a:endParaRPr lang="fr-FR" sz="3000" spc="-15" baseline="1388" dirty="0">
              <a:latin typeface="Cambria Math"/>
              <a:cs typeface="Cambria Math"/>
            </a:endParaRPr>
          </a:p>
          <a:p>
            <a:pPr marL="589900">
              <a:spcBef>
                <a:spcPts val="635"/>
              </a:spcBef>
              <a:tabLst>
                <a:tab pos="3109517" algn="l"/>
                <a:tab pos="5388476" algn="l"/>
                <a:tab pos="7001970" algn="l"/>
                <a:tab pos="8476403" algn="l"/>
              </a:tabLst>
            </a:pPr>
            <a:endParaRPr sz="133" baseline="1388" dirty="0">
              <a:latin typeface="Cambria Math"/>
              <a:cs typeface="Cambria Math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6511660" y="3165653"/>
            <a:ext cx="74801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NZ" sz="1600" spc="-25" dirty="0">
                <a:latin typeface="Century Schoolbook"/>
                <a:cs typeface="Century Schoolbook"/>
              </a:rPr>
              <a:t>CONV</a:t>
            </a:r>
            <a:endParaRPr sz="1600" dirty="0">
              <a:latin typeface="Century Schoolbook"/>
              <a:cs typeface="Century Schoolbook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8112533" y="3165653"/>
            <a:ext cx="82105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NZ" sz="1600" spc="-25" dirty="0">
                <a:latin typeface="Century Schoolbook"/>
                <a:cs typeface="Century Schoolbook"/>
              </a:rPr>
              <a:t>CONV</a:t>
            </a:r>
            <a:endParaRPr sz="1600" dirty="0">
              <a:latin typeface="Century Schoolbook"/>
              <a:cs typeface="Century Schoolbook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967244" y="1520914"/>
            <a:ext cx="4883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1×1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9596805" y="1520914"/>
            <a:ext cx="4883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1×1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6730797" y="3604400"/>
            <a:ext cx="4883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5×5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8073924" y="3604400"/>
            <a:ext cx="4883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1×1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9703487" y="3604400"/>
            <a:ext cx="4883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1×1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9770645" y="3165653"/>
            <a:ext cx="82505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NZ" sz="1600" spc="-25" dirty="0">
                <a:latin typeface="Century Schoolbook"/>
                <a:cs typeface="Century Schoolbook"/>
              </a:rPr>
              <a:t>CONV</a:t>
            </a:r>
            <a:endParaRPr sz="1600" dirty="0">
              <a:latin typeface="Century Schoolbook"/>
              <a:cs typeface="Century Schoolbook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4373879" y="4956515"/>
            <a:ext cx="1151891" cy="842539"/>
          </a:xfrm>
          <a:prstGeom prst="rect">
            <a:avLst/>
          </a:prstGeom>
        </p:spPr>
        <p:txBody>
          <a:bodyPr vert="horz" wrap="square" lIns="0" tIns="133351" rIns="0" bIns="0" rtlCol="0">
            <a:spAutoFit/>
          </a:bodyPr>
          <a:lstStyle/>
          <a:p>
            <a:pPr marL="12700">
              <a:spcBef>
                <a:spcPts val="1051"/>
              </a:spcBef>
            </a:pPr>
            <a:r>
              <a:rPr sz="1600" dirty="0">
                <a:latin typeface="Century Schoolbook"/>
                <a:cs typeface="Century Schoolbook"/>
              </a:rPr>
              <a:t>MAX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spc="-20" dirty="0">
                <a:latin typeface="Century Schoolbook"/>
                <a:cs typeface="Century Schoolbook"/>
              </a:rPr>
              <a:t>POOL</a:t>
            </a:r>
            <a:endParaRPr sz="1600" dirty="0">
              <a:latin typeface="Century Schoolbook"/>
              <a:cs typeface="Century Schoolbook"/>
            </a:endParaRPr>
          </a:p>
          <a:p>
            <a:pPr marL="285744">
              <a:spcBef>
                <a:spcPts val="1195"/>
              </a:spcBef>
            </a:pPr>
            <a:r>
              <a:rPr sz="2000" spc="-25" dirty="0">
                <a:latin typeface="Cambria Math"/>
                <a:cs typeface="Cambria Math"/>
              </a:rPr>
              <a:t>2×2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6660985" y="5468421"/>
            <a:ext cx="4883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5×5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8064031" y="5475533"/>
            <a:ext cx="4883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1×1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9662427" y="5468421"/>
            <a:ext cx="4883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1×1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5553" y="4320858"/>
            <a:ext cx="109347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1" dirty="0">
                <a:latin typeface="Cambria Math"/>
                <a:cs typeface="Cambria Math"/>
              </a:rPr>
              <a:t>16×16×3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270989" y="3465080"/>
            <a:ext cx="470535" cy="127000"/>
          </a:xfrm>
          <a:custGeom>
            <a:avLst/>
            <a:gdLst/>
            <a:ahLst/>
            <a:cxnLst/>
            <a:rect l="l" t="t" r="r" b="b"/>
            <a:pathLst>
              <a:path w="470535" h="127000">
                <a:moveTo>
                  <a:pt x="343369" y="0"/>
                </a:moveTo>
                <a:lnTo>
                  <a:pt x="343369" y="50800"/>
                </a:lnTo>
                <a:lnTo>
                  <a:pt x="0" y="50800"/>
                </a:lnTo>
                <a:lnTo>
                  <a:pt x="0" y="76200"/>
                </a:lnTo>
                <a:lnTo>
                  <a:pt x="343369" y="76200"/>
                </a:lnTo>
                <a:lnTo>
                  <a:pt x="343369" y="127000"/>
                </a:lnTo>
                <a:lnTo>
                  <a:pt x="470369" y="63500"/>
                </a:lnTo>
                <a:lnTo>
                  <a:pt x="3433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91343" y="2323124"/>
            <a:ext cx="11487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14×14</a:t>
            </a:r>
            <a:r>
              <a:rPr sz="2000" spc="11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×3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54" name="object 5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0448" y="2755227"/>
            <a:ext cx="1518208" cy="1509128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1433" y="4700647"/>
            <a:ext cx="1470419" cy="1509128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2270989" y="5389067"/>
            <a:ext cx="470535" cy="127000"/>
          </a:xfrm>
          <a:custGeom>
            <a:avLst/>
            <a:gdLst/>
            <a:ahLst/>
            <a:cxnLst/>
            <a:rect l="l" t="t" r="r" b="b"/>
            <a:pathLst>
              <a:path w="470535" h="127000">
                <a:moveTo>
                  <a:pt x="343369" y="0"/>
                </a:moveTo>
                <a:lnTo>
                  <a:pt x="343369" y="50799"/>
                </a:lnTo>
                <a:lnTo>
                  <a:pt x="0" y="50799"/>
                </a:lnTo>
                <a:lnTo>
                  <a:pt x="0" y="76199"/>
                </a:lnTo>
                <a:lnTo>
                  <a:pt x="343369" y="76199"/>
                </a:lnTo>
                <a:lnTo>
                  <a:pt x="343369" y="126999"/>
                </a:lnTo>
                <a:lnTo>
                  <a:pt x="470369" y="63499"/>
                </a:lnTo>
                <a:lnTo>
                  <a:pt x="3433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2243073" y="3604820"/>
            <a:ext cx="4883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5×5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2267776" y="5482341"/>
            <a:ext cx="4883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5×5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1E9F13-E027-94F7-D214-CEB42F1172E1}"/>
              </a:ext>
            </a:extLst>
          </p:cNvPr>
          <p:cNvSpPr txBox="1"/>
          <p:nvPr/>
        </p:nvSpPr>
        <p:spPr>
          <a:xfrm>
            <a:off x="350878" y="6540738"/>
            <a:ext cx="11389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375"/>
              </a:spcBef>
            </a:pPr>
            <a:r>
              <a:rPr lang="en-NZ" sz="1200" dirty="0">
                <a:latin typeface="Century Schoolbook"/>
                <a:cs typeface="Century Schoolbook"/>
              </a:rPr>
              <a:t>[</a:t>
            </a:r>
            <a:r>
              <a:rPr lang="en-NZ" sz="1200" dirty="0" err="1">
                <a:latin typeface="Century Schoolbook"/>
                <a:cs typeface="Century Schoolbook"/>
              </a:rPr>
              <a:t>Sermanet</a:t>
            </a:r>
            <a:r>
              <a:rPr lang="en-NZ" sz="1200" spc="-31" dirty="0">
                <a:latin typeface="Century Schoolbook"/>
                <a:cs typeface="Century Schoolbook"/>
              </a:rPr>
              <a:t> </a:t>
            </a:r>
            <a:r>
              <a:rPr lang="en-NZ" sz="1200" dirty="0">
                <a:latin typeface="Century Schoolbook"/>
                <a:cs typeface="Century Schoolbook"/>
              </a:rPr>
              <a:t>et</a:t>
            </a:r>
            <a:r>
              <a:rPr lang="en-NZ" sz="1200" spc="-15" dirty="0">
                <a:latin typeface="Century Schoolbook"/>
                <a:cs typeface="Century Schoolbook"/>
              </a:rPr>
              <a:t> </a:t>
            </a:r>
            <a:r>
              <a:rPr lang="en-NZ" sz="1200" dirty="0">
                <a:latin typeface="Century Schoolbook"/>
                <a:cs typeface="Century Schoolbook"/>
              </a:rPr>
              <a:t>al.,</a:t>
            </a:r>
            <a:r>
              <a:rPr lang="en-NZ" sz="1200" spc="-25" dirty="0">
                <a:latin typeface="Century Schoolbook"/>
                <a:cs typeface="Century Schoolbook"/>
              </a:rPr>
              <a:t> </a:t>
            </a:r>
            <a:r>
              <a:rPr lang="en-NZ" sz="1200" dirty="0">
                <a:latin typeface="Century Schoolbook"/>
                <a:cs typeface="Century Schoolbook"/>
              </a:rPr>
              <a:t>2014,</a:t>
            </a:r>
            <a:r>
              <a:rPr lang="en-NZ" sz="1200" spc="-20" dirty="0">
                <a:latin typeface="Century Schoolbook"/>
                <a:cs typeface="Century Schoolbook"/>
              </a:rPr>
              <a:t> </a:t>
            </a:r>
            <a:r>
              <a:rPr lang="en-NZ" sz="1200" dirty="0" err="1">
                <a:latin typeface="Century Schoolbook"/>
                <a:cs typeface="Century Schoolbook"/>
              </a:rPr>
              <a:t>OverFeat</a:t>
            </a:r>
            <a:r>
              <a:rPr lang="en-NZ" sz="1200" dirty="0">
                <a:latin typeface="Century Schoolbook"/>
                <a:cs typeface="Century Schoolbook"/>
              </a:rPr>
              <a:t>:</a:t>
            </a:r>
            <a:r>
              <a:rPr lang="en-NZ" sz="1200" spc="-25" dirty="0">
                <a:latin typeface="Century Schoolbook"/>
                <a:cs typeface="Century Schoolbook"/>
              </a:rPr>
              <a:t> </a:t>
            </a:r>
            <a:r>
              <a:rPr lang="en-NZ" sz="1200" dirty="0">
                <a:latin typeface="Century Schoolbook"/>
                <a:cs typeface="Century Schoolbook"/>
              </a:rPr>
              <a:t>Integrated</a:t>
            </a:r>
            <a:r>
              <a:rPr lang="en-NZ" sz="1200" spc="-25" dirty="0">
                <a:latin typeface="Century Schoolbook"/>
                <a:cs typeface="Century Schoolbook"/>
              </a:rPr>
              <a:t> </a:t>
            </a:r>
            <a:r>
              <a:rPr lang="en-NZ" sz="1200" dirty="0">
                <a:latin typeface="Century Schoolbook"/>
                <a:cs typeface="Century Schoolbook"/>
              </a:rPr>
              <a:t>recognition,</a:t>
            </a:r>
            <a:r>
              <a:rPr lang="en-NZ" sz="1200" spc="-25" dirty="0">
                <a:latin typeface="Century Schoolbook"/>
                <a:cs typeface="Century Schoolbook"/>
              </a:rPr>
              <a:t> </a:t>
            </a:r>
            <a:r>
              <a:rPr lang="en-NZ" sz="1200" dirty="0">
                <a:latin typeface="Century Schoolbook"/>
                <a:cs typeface="Century Schoolbook"/>
              </a:rPr>
              <a:t>localization</a:t>
            </a:r>
            <a:r>
              <a:rPr lang="en-NZ" sz="1200" spc="-25" dirty="0">
                <a:latin typeface="Century Schoolbook"/>
                <a:cs typeface="Century Schoolbook"/>
              </a:rPr>
              <a:t> </a:t>
            </a:r>
            <a:r>
              <a:rPr lang="en-NZ" sz="1200" dirty="0">
                <a:latin typeface="Century Schoolbook"/>
                <a:cs typeface="Century Schoolbook"/>
              </a:rPr>
              <a:t>and</a:t>
            </a:r>
            <a:r>
              <a:rPr lang="en-NZ" sz="1200" spc="-25" dirty="0">
                <a:latin typeface="Century Schoolbook"/>
                <a:cs typeface="Century Schoolbook"/>
              </a:rPr>
              <a:t> </a:t>
            </a:r>
            <a:r>
              <a:rPr lang="en-NZ" sz="1200" dirty="0">
                <a:latin typeface="Century Schoolbook"/>
                <a:cs typeface="Century Schoolbook"/>
              </a:rPr>
              <a:t>detection</a:t>
            </a:r>
            <a:r>
              <a:rPr lang="en-NZ" sz="1200" spc="-31" dirty="0">
                <a:latin typeface="Century Schoolbook"/>
                <a:cs typeface="Century Schoolbook"/>
              </a:rPr>
              <a:t> </a:t>
            </a:r>
            <a:r>
              <a:rPr lang="en-NZ" sz="1200" dirty="0">
                <a:latin typeface="Century Schoolbook"/>
                <a:cs typeface="Century Schoolbook"/>
              </a:rPr>
              <a:t>using</a:t>
            </a:r>
            <a:r>
              <a:rPr lang="en-NZ" sz="1200" spc="-20" dirty="0">
                <a:latin typeface="Century Schoolbook"/>
                <a:cs typeface="Century Schoolbook"/>
              </a:rPr>
              <a:t> </a:t>
            </a:r>
            <a:r>
              <a:rPr lang="en-NZ" sz="1200" dirty="0">
                <a:latin typeface="Century Schoolbook"/>
                <a:cs typeface="Century Schoolbook"/>
              </a:rPr>
              <a:t>convolutional</a:t>
            </a:r>
            <a:r>
              <a:rPr lang="en-NZ" sz="1200" spc="-20" dirty="0">
                <a:latin typeface="Century Schoolbook"/>
                <a:cs typeface="Century Schoolbook"/>
              </a:rPr>
              <a:t> </a:t>
            </a:r>
            <a:r>
              <a:rPr lang="en-NZ" sz="1200" spc="-11" dirty="0">
                <a:latin typeface="Century Schoolbook"/>
                <a:cs typeface="Century Schoolbook"/>
              </a:rPr>
              <a:t>networks]</a:t>
            </a:r>
            <a:endParaRPr lang="en-NZ" sz="1200" dirty="0">
              <a:latin typeface="Century Schoolbook"/>
              <a:cs typeface="Century Schoolbook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AAF838-C1A5-B611-6034-4EC0B74C215F}"/>
              </a:ext>
            </a:extLst>
          </p:cNvPr>
          <p:cNvSpPr/>
          <p:nvPr/>
        </p:nvSpPr>
        <p:spPr>
          <a:xfrm>
            <a:off x="438507" y="2755227"/>
            <a:ext cx="1306143" cy="1319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6ADC05-20B7-BEB0-8980-F7B163B4E2EA}"/>
              </a:ext>
            </a:extLst>
          </p:cNvPr>
          <p:cNvSpPr/>
          <p:nvPr/>
        </p:nvSpPr>
        <p:spPr>
          <a:xfrm>
            <a:off x="592137" y="2776273"/>
            <a:ext cx="1306143" cy="131998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83FB33-2787-2E79-601E-E1F176CC2567}"/>
              </a:ext>
            </a:extLst>
          </p:cNvPr>
          <p:cNvSpPr/>
          <p:nvPr/>
        </p:nvSpPr>
        <p:spPr>
          <a:xfrm>
            <a:off x="445494" y="2939133"/>
            <a:ext cx="1306143" cy="131998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8B1837-9738-DA2C-1F4A-4AF34AAD9737}"/>
              </a:ext>
            </a:extLst>
          </p:cNvPr>
          <p:cNvSpPr/>
          <p:nvPr/>
        </p:nvSpPr>
        <p:spPr>
          <a:xfrm>
            <a:off x="614769" y="2927857"/>
            <a:ext cx="1306143" cy="131998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FE1B70-EE17-926B-361C-6A0C30113AEC}"/>
              </a:ext>
            </a:extLst>
          </p:cNvPr>
          <p:cNvSpPr/>
          <p:nvPr/>
        </p:nvSpPr>
        <p:spPr>
          <a:xfrm>
            <a:off x="3078395" y="2911685"/>
            <a:ext cx="1033211" cy="1026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D4C7BB7-D0E7-A49B-8922-83E1EF3AB983}"/>
              </a:ext>
            </a:extLst>
          </p:cNvPr>
          <p:cNvSpPr/>
          <p:nvPr/>
        </p:nvSpPr>
        <p:spPr>
          <a:xfrm>
            <a:off x="5587252" y="3108729"/>
            <a:ext cx="679995" cy="679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413E526-40C9-EF1B-ECBC-1CDFE73A4C82}"/>
              </a:ext>
            </a:extLst>
          </p:cNvPr>
          <p:cNvSpPr/>
          <p:nvPr/>
        </p:nvSpPr>
        <p:spPr>
          <a:xfrm>
            <a:off x="7448257" y="3384623"/>
            <a:ext cx="140664" cy="146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E04AC5-032D-BB7D-0AA5-916E3E21038F}"/>
              </a:ext>
            </a:extLst>
          </p:cNvPr>
          <p:cNvSpPr/>
          <p:nvPr/>
        </p:nvSpPr>
        <p:spPr>
          <a:xfrm>
            <a:off x="8905901" y="3366074"/>
            <a:ext cx="140664" cy="146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0830FD-5A3E-6E1A-8718-BCE49EF196FC}"/>
              </a:ext>
            </a:extLst>
          </p:cNvPr>
          <p:cNvSpPr/>
          <p:nvPr/>
        </p:nvSpPr>
        <p:spPr>
          <a:xfrm>
            <a:off x="10589349" y="3375191"/>
            <a:ext cx="140664" cy="146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E2F1C29-214C-327F-28F0-21591179B337}"/>
              </a:ext>
            </a:extLst>
          </p:cNvPr>
          <p:cNvSpPr txBox="1"/>
          <p:nvPr/>
        </p:nvSpPr>
        <p:spPr>
          <a:xfrm>
            <a:off x="10304726" y="6144761"/>
            <a:ext cx="913349" cy="356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ts val="2200"/>
              </a:lnSpc>
              <a:spcBef>
                <a:spcPts val="100"/>
              </a:spcBef>
            </a:pPr>
            <a:r>
              <a:rPr lang="en-NZ" spc="-11" dirty="0">
                <a:latin typeface="Cambria Math"/>
                <a:cs typeface="Cambria Math"/>
              </a:rPr>
              <a:t>8×8×4</a:t>
            </a:r>
            <a:endParaRPr lang="en-NZ" dirty="0">
              <a:latin typeface="Cambria Math"/>
              <a:cs typeface="Cambria Math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0561753-134E-6F1D-DB19-FA2F462FFE1E}"/>
              </a:ext>
            </a:extLst>
          </p:cNvPr>
          <p:cNvSpPr/>
          <p:nvPr/>
        </p:nvSpPr>
        <p:spPr>
          <a:xfrm>
            <a:off x="489395" y="4699365"/>
            <a:ext cx="756000" cy="75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CFA5254-6A8D-2F32-624F-38FFA7F7656E}"/>
              </a:ext>
            </a:extLst>
          </p:cNvPr>
          <p:cNvSpPr/>
          <p:nvPr/>
        </p:nvSpPr>
        <p:spPr>
          <a:xfrm>
            <a:off x="10451529" y="5123835"/>
            <a:ext cx="68375" cy="77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BD90B04-E70A-72DF-3DF5-843246D62362}"/>
              </a:ext>
            </a:extLst>
          </p:cNvPr>
          <p:cNvSpPr/>
          <p:nvPr/>
        </p:nvSpPr>
        <p:spPr>
          <a:xfrm>
            <a:off x="601040" y="4703755"/>
            <a:ext cx="756000" cy="756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84E636F-9AFF-C9E4-18CF-F34FEDF61F1D}"/>
              </a:ext>
            </a:extLst>
          </p:cNvPr>
          <p:cNvSpPr/>
          <p:nvPr/>
        </p:nvSpPr>
        <p:spPr>
          <a:xfrm>
            <a:off x="711255" y="4697744"/>
            <a:ext cx="756000" cy="75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C1A3659-BE20-272F-B417-8A92F1D8E754}"/>
              </a:ext>
            </a:extLst>
          </p:cNvPr>
          <p:cNvSpPr/>
          <p:nvPr/>
        </p:nvSpPr>
        <p:spPr>
          <a:xfrm>
            <a:off x="804113" y="4707001"/>
            <a:ext cx="756000" cy="7568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7EF744-0A54-7AAD-454D-73B730A99389}"/>
              </a:ext>
            </a:extLst>
          </p:cNvPr>
          <p:cNvSpPr/>
          <p:nvPr/>
        </p:nvSpPr>
        <p:spPr>
          <a:xfrm>
            <a:off x="10532142" y="5123835"/>
            <a:ext cx="68375" cy="7726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A4447E09-93EF-5E17-FF76-21D66DF8EDBF}"/>
              </a:ext>
            </a:extLst>
          </p:cNvPr>
          <p:cNvSpPr/>
          <p:nvPr/>
        </p:nvSpPr>
        <p:spPr>
          <a:xfrm>
            <a:off x="10611219" y="5123835"/>
            <a:ext cx="68375" cy="7726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384756F-0F44-9F76-1C8D-FCEBA5D62A7D}"/>
              </a:ext>
            </a:extLst>
          </p:cNvPr>
          <p:cNvSpPr/>
          <p:nvPr/>
        </p:nvSpPr>
        <p:spPr>
          <a:xfrm>
            <a:off x="10682682" y="5121731"/>
            <a:ext cx="68375" cy="7726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C39BDA3-CA0E-4584-F68A-1EC7A1D741D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NZ" smtClean="0"/>
              <a:pPr/>
              <a:t>24</a:t>
            </a:fld>
            <a:endParaRPr lang="en-NZ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9AF9C5-E4BB-B5C6-E856-03BB131EFC52}"/>
              </a:ext>
            </a:extLst>
          </p:cNvPr>
          <p:cNvSpPr txBox="1"/>
          <p:nvPr/>
        </p:nvSpPr>
        <p:spPr>
          <a:xfrm rot="16200000">
            <a:off x="-747168" y="1361565"/>
            <a:ext cx="1991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/>
              <a:t>Input (cropped image)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80092E-47A8-519A-D619-07E80D38FD1F}"/>
              </a:ext>
            </a:extLst>
          </p:cNvPr>
          <p:cNvSpPr txBox="1"/>
          <p:nvPr/>
        </p:nvSpPr>
        <p:spPr>
          <a:xfrm rot="16200000">
            <a:off x="-284463" y="3362944"/>
            <a:ext cx="1082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/>
              <a:t>Test image</a:t>
            </a:r>
          </a:p>
        </p:txBody>
      </p:sp>
      <p:grpSp>
        <p:nvGrpSpPr>
          <p:cNvPr id="43" name="object 8">
            <a:extLst>
              <a:ext uri="{FF2B5EF4-FFF2-40B4-BE49-F238E27FC236}">
                <a16:creationId xmlns:a16="http://schemas.microsoft.com/office/drawing/2014/main" id="{BFACF812-89A2-8384-804E-8F690F592AEC}"/>
              </a:ext>
            </a:extLst>
          </p:cNvPr>
          <p:cNvGrpSpPr/>
          <p:nvPr/>
        </p:nvGrpSpPr>
        <p:grpSpPr>
          <a:xfrm>
            <a:off x="10598734" y="1377569"/>
            <a:ext cx="147955" cy="147320"/>
            <a:chOff x="7445450" y="1374482"/>
            <a:chExt cx="147955" cy="147320"/>
          </a:xfrm>
        </p:grpSpPr>
        <p:sp>
          <p:nvSpPr>
            <p:cNvPr id="45" name="object 9">
              <a:extLst>
                <a:ext uri="{FF2B5EF4-FFF2-40B4-BE49-F238E27FC236}">
                  <a16:creationId xmlns:a16="http://schemas.microsoft.com/office/drawing/2014/main" id="{E570AB24-6DE9-4043-405E-C151EDB9C737}"/>
                </a:ext>
              </a:extLst>
            </p:cNvPr>
            <p:cNvSpPr/>
            <p:nvPr/>
          </p:nvSpPr>
          <p:spPr>
            <a:xfrm>
              <a:off x="7458150" y="1387182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19">
                  <a:moveTo>
                    <a:pt x="122114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122114" y="121920"/>
                  </a:lnTo>
                  <a:lnTo>
                    <a:pt x="122114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0">
              <a:extLst>
                <a:ext uri="{FF2B5EF4-FFF2-40B4-BE49-F238E27FC236}">
                  <a16:creationId xmlns:a16="http://schemas.microsoft.com/office/drawing/2014/main" id="{701E147D-34F8-A8FD-D6CD-48AFE694FD56}"/>
                </a:ext>
              </a:extLst>
            </p:cNvPr>
            <p:cNvSpPr/>
            <p:nvPr/>
          </p:nvSpPr>
          <p:spPr>
            <a:xfrm>
              <a:off x="7458150" y="1380832"/>
              <a:ext cx="122555" cy="134620"/>
            </a:xfrm>
            <a:custGeom>
              <a:avLst/>
              <a:gdLst/>
              <a:ahLst/>
              <a:cxnLst/>
              <a:rect l="l" t="t" r="r" b="b"/>
              <a:pathLst>
                <a:path w="122554" h="134619">
                  <a:moveTo>
                    <a:pt x="0" y="0"/>
                  </a:moveTo>
                  <a:lnTo>
                    <a:pt x="0" y="134620"/>
                  </a:lnTo>
                </a:path>
                <a:path w="122554" h="134619">
                  <a:moveTo>
                    <a:pt x="122114" y="0"/>
                  </a:moveTo>
                  <a:lnTo>
                    <a:pt x="122114" y="13462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11">
              <a:extLst>
                <a:ext uri="{FF2B5EF4-FFF2-40B4-BE49-F238E27FC236}">
                  <a16:creationId xmlns:a16="http://schemas.microsoft.com/office/drawing/2014/main" id="{754C5E45-4CE5-C311-936D-150912A0AFA4}"/>
                </a:ext>
              </a:extLst>
            </p:cNvPr>
            <p:cNvSpPr/>
            <p:nvPr/>
          </p:nvSpPr>
          <p:spPr>
            <a:xfrm>
              <a:off x="7451800" y="1380832"/>
              <a:ext cx="135255" cy="12700"/>
            </a:xfrm>
            <a:custGeom>
              <a:avLst/>
              <a:gdLst/>
              <a:ahLst/>
              <a:cxnLst/>
              <a:rect l="l" t="t" r="r" b="b"/>
              <a:pathLst>
                <a:path w="135254" h="12700">
                  <a:moveTo>
                    <a:pt x="0" y="0"/>
                  </a:moveTo>
                  <a:lnTo>
                    <a:pt x="134814" y="0"/>
                  </a:lnTo>
                  <a:lnTo>
                    <a:pt x="134814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2">
              <a:extLst>
                <a:ext uri="{FF2B5EF4-FFF2-40B4-BE49-F238E27FC236}">
                  <a16:creationId xmlns:a16="http://schemas.microsoft.com/office/drawing/2014/main" id="{AE213D6C-A219-560B-195F-35216232B137}"/>
                </a:ext>
              </a:extLst>
            </p:cNvPr>
            <p:cNvSpPr/>
            <p:nvPr/>
          </p:nvSpPr>
          <p:spPr>
            <a:xfrm>
              <a:off x="7451800" y="1509102"/>
              <a:ext cx="135255" cy="0"/>
            </a:xfrm>
            <a:custGeom>
              <a:avLst/>
              <a:gdLst/>
              <a:ahLst/>
              <a:cxnLst/>
              <a:rect l="l" t="t" r="r" b="b"/>
              <a:pathLst>
                <a:path w="135254">
                  <a:moveTo>
                    <a:pt x="0" y="0"/>
                  </a:moveTo>
                  <a:lnTo>
                    <a:pt x="13481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  <p:bldP spid="50" grpId="0" animBg="1"/>
      <p:bldP spid="60" grpId="0"/>
      <p:bldP spid="61" grpId="0"/>
      <p:bldP spid="66" grpId="0" animBg="1"/>
      <p:bldP spid="71" grpId="0"/>
      <p:bldP spid="72" grpId="0" animBg="1"/>
      <p:bldP spid="83" grpId="0"/>
      <p:bldP spid="94" grpId="0" animBg="1"/>
      <p:bldP spid="95" grpId="0" animBg="1"/>
      <p:bldP spid="96" grpId="0" animBg="1"/>
      <p:bldP spid="97" grpId="0" animBg="1"/>
      <p:bldP spid="108" grpId="0"/>
      <p:bldP spid="109" grpId="0"/>
      <p:bldP spid="111" grpId="0"/>
      <p:bldP spid="112" grpId="0"/>
      <p:bldP spid="113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30" grpId="0"/>
      <p:bldP spid="48" grpId="0" animBg="1"/>
      <p:bldP spid="93" grpId="0" animBg="1"/>
      <p:bldP spid="107" grpId="0"/>
      <p:bldP spid="110" grpId="0"/>
      <p:bldP spid="23" grpId="0" animBg="1"/>
      <p:bldP spid="25" grpId="0" animBg="1"/>
      <p:bldP spid="31" grpId="0" animBg="1"/>
      <p:bldP spid="44" grpId="0" animBg="1"/>
      <p:bldP spid="57" grpId="0" animBg="1"/>
      <p:bldP spid="59" grpId="0" animBg="1"/>
      <p:bldP spid="70" grpId="0" animBg="1"/>
      <p:bldP spid="77" grpId="0" animBg="1"/>
      <p:bldP spid="79" grpId="0" animBg="1"/>
      <p:bldP spid="82" grpId="0"/>
      <p:bldP spid="89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5022" y="3522593"/>
            <a:ext cx="2428049" cy="2418499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9020368" y="6842004"/>
            <a:ext cx="19051" cy="19051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0" y="9525"/>
                </a:moveTo>
                <a:lnTo>
                  <a:pt x="2789" y="16261"/>
                </a:lnTo>
                <a:lnTo>
                  <a:pt x="9525" y="19051"/>
                </a:lnTo>
                <a:lnTo>
                  <a:pt x="16261" y="16261"/>
                </a:lnTo>
                <a:lnTo>
                  <a:pt x="19051" y="9525"/>
                </a:lnTo>
                <a:lnTo>
                  <a:pt x="16261" y="2789"/>
                </a:lnTo>
                <a:lnTo>
                  <a:pt x="9525" y="0"/>
                </a:lnTo>
                <a:lnTo>
                  <a:pt x="2789" y="2789"/>
                </a:lnTo>
                <a:lnTo>
                  <a:pt x="0" y="9525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82D641-D36F-02CD-CEB7-2D2ECA88E719}"/>
              </a:ext>
            </a:extLst>
          </p:cNvPr>
          <p:cNvSpPr/>
          <p:nvPr/>
        </p:nvSpPr>
        <p:spPr>
          <a:xfrm>
            <a:off x="4385022" y="3522594"/>
            <a:ext cx="1101447" cy="115827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729D4D-3E32-18B4-AFF9-0CF6B63ABF7E}"/>
              </a:ext>
            </a:extLst>
          </p:cNvPr>
          <p:cNvSpPr/>
          <p:nvPr/>
        </p:nvSpPr>
        <p:spPr>
          <a:xfrm>
            <a:off x="5048322" y="3519817"/>
            <a:ext cx="1101447" cy="115827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753145-A28B-499B-0159-B0D9DD55AAD2}"/>
              </a:ext>
            </a:extLst>
          </p:cNvPr>
          <p:cNvSpPr/>
          <p:nvPr/>
        </p:nvSpPr>
        <p:spPr>
          <a:xfrm>
            <a:off x="5711543" y="3519817"/>
            <a:ext cx="1101447" cy="115827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77FC1D-036E-529F-2AE5-61596797CB68}"/>
              </a:ext>
            </a:extLst>
          </p:cNvPr>
          <p:cNvSpPr/>
          <p:nvPr/>
        </p:nvSpPr>
        <p:spPr>
          <a:xfrm>
            <a:off x="4385022" y="4151314"/>
            <a:ext cx="1101447" cy="115827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F2F96E5-D7E0-D1DF-39B0-09C13B9B0434}"/>
              </a:ext>
            </a:extLst>
          </p:cNvPr>
          <p:cNvSpPr/>
          <p:nvPr/>
        </p:nvSpPr>
        <p:spPr>
          <a:xfrm>
            <a:off x="5048322" y="4148538"/>
            <a:ext cx="1101447" cy="115827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46FEF8E-BE4D-5FD8-D36A-183A3F5AE1F2}"/>
              </a:ext>
            </a:extLst>
          </p:cNvPr>
          <p:cNvSpPr/>
          <p:nvPr/>
        </p:nvSpPr>
        <p:spPr>
          <a:xfrm>
            <a:off x="5711543" y="4148538"/>
            <a:ext cx="1101447" cy="115827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A39A44D-3D31-E231-2CA5-55167D7FEB59}"/>
              </a:ext>
            </a:extLst>
          </p:cNvPr>
          <p:cNvSpPr/>
          <p:nvPr/>
        </p:nvSpPr>
        <p:spPr>
          <a:xfrm>
            <a:off x="4393617" y="4764753"/>
            <a:ext cx="1101447" cy="115827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4A4EEBF-61EF-EF14-701E-32CBB77717D1}"/>
              </a:ext>
            </a:extLst>
          </p:cNvPr>
          <p:cNvSpPr/>
          <p:nvPr/>
        </p:nvSpPr>
        <p:spPr>
          <a:xfrm>
            <a:off x="5720138" y="4761975"/>
            <a:ext cx="1101447" cy="115827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5AC2585-EF14-3F44-AA15-2845867B7130}"/>
              </a:ext>
            </a:extLst>
          </p:cNvPr>
          <p:cNvSpPr/>
          <p:nvPr/>
        </p:nvSpPr>
        <p:spPr>
          <a:xfrm>
            <a:off x="5056837" y="4750706"/>
            <a:ext cx="1101447" cy="115827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2C781DA-C78D-B3E1-F04D-E3B88A9367C6}"/>
              </a:ext>
            </a:extLst>
          </p:cNvPr>
          <p:cNvSpPr/>
          <p:nvPr/>
        </p:nvSpPr>
        <p:spPr>
          <a:xfrm>
            <a:off x="5056918" y="4761975"/>
            <a:ext cx="1101447" cy="11582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EFF399DA-52DB-32B3-A43B-9D055D3EF9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NZ" smtClean="0"/>
              <a:pPr/>
              <a:t>25</a:t>
            </a:fld>
            <a:endParaRPr lang="en-NZ"/>
          </a:p>
        </p:txBody>
      </p:sp>
      <p:pic>
        <p:nvPicPr>
          <p:cNvPr id="28" name="object 12">
            <a:extLst>
              <a:ext uri="{FF2B5EF4-FFF2-40B4-BE49-F238E27FC236}">
                <a16:creationId xmlns:a16="http://schemas.microsoft.com/office/drawing/2014/main" id="{19B7E3E8-A5B4-3E7D-73BF-34C49EEF0B72}"/>
              </a:ext>
            </a:extLst>
          </p:cNvPr>
          <p:cNvPicPr/>
          <p:nvPr/>
        </p:nvPicPr>
        <p:blipFill rotWithShape="1">
          <a:blip r:embed="rId3" cstate="print"/>
          <a:srcRect t="1" r="61521" b="61123"/>
          <a:stretch/>
        </p:blipFill>
        <p:spPr>
          <a:xfrm>
            <a:off x="8642078" y="4296372"/>
            <a:ext cx="1299858" cy="121798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71475ED-63FA-6655-CDBA-94027DFF4D16}"/>
              </a:ext>
            </a:extLst>
          </p:cNvPr>
          <p:cNvSpPr/>
          <p:nvPr/>
        </p:nvSpPr>
        <p:spPr>
          <a:xfrm>
            <a:off x="9115705" y="5123991"/>
            <a:ext cx="389857" cy="3656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557E1842-8AE4-1489-0EBB-BECC2DCB7365}"/>
              </a:ext>
            </a:extLst>
          </p:cNvPr>
          <p:cNvSpPr txBox="1">
            <a:spLocks/>
          </p:cNvSpPr>
          <p:nvPr/>
        </p:nvSpPr>
        <p:spPr>
          <a:xfrm>
            <a:off x="430807" y="-576428"/>
            <a:ext cx="10515600" cy="1325563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z="4200" dirty="0"/>
              <a:t>Convolution</a:t>
            </a:r>
            <a:r>
              <a:rPr lang="en-GB" sz="4200" spc="-20" dirty="0"/>
              <a:t> </a:t>
            </a:r>
            <a:r>
              <a:rPr lang="en-GB" sz="4200" dirty="0"/>
              <a:t>implementation</a:t>
            </a:r>
            <a:r>
              <a:rPr lang="en-GB" sz="4200" spc="-15" dirty="0"/>
              <a:t> </a:t>
            </a:r>
            <a:r>
              <a:rPr lang="en-GB" sz="4200" dirty="0"/>
              <a:t>of</a:t>
            </a:r>
            <a:r>
              <a:rPr lang="en-GB" sz="4200" spc="-11" dirty="0"/>
              <a:t> </a:t>
            </a:r>
            <a:r>
              <a:rPr lang="en-GB" sz="4200" dirty="0"/>
              <a:t>sliding</a:t>
            </a:r>
            <a:r>
              <a:rPr lang="en-GB" sz="4200" spc="-20" dirty="0"/>
              <a:t> </a:t>
            </a:r>
            <a:r>
              <a:rPr lang="en-GB" sz="4200" spc="-11" dirty="0"/>
              <a:t>windows</a:t>
            </a:r>
            <a:endParaRPr lang="en-GB" sz="4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5" grpId="0" animBg="1"/>
      <p:bldP spid="44" grpId="0" animBg="1"/>
      <p:bldP spid="46" grpId="0" animBg="1"/>
      <p:bldP spid="50" grpId="0" animBg="1"/>
      <p:bldP spid="52" grpId="0" animBg="1"/>
      <p:bldP spid="56" grpId="0" animBg="1"/>
      <p:bldP spid="58" grpId="0" animBg="1"/>
      <p:bldP spid="54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7341" y="1224664"/>
            <a:ext cx="4845265" cy="48409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8EE137-CA3B-EBDF-8497-13FAA043C234}"/>
              </a:ext>
            </a:extLst>
          </p:cNvPr>
          <p:cNvSpPr/>
          <p:nvPr/>
        </p:nvSpPr>
        <p:spPr>
          <a:xfrm>
            <a:off x="3817340" y="1224664"/>
            <a:ext cx="1260000" cy="1260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8EE4B0-AD03-77CB-EC49-D2E9A982AC14}"/>
              </a:ext>
            </a:extLst>
          </p:cNvPr>
          <p:cNvSpPr/>
          <p:nvPr/>
        </p:nvSpPr>
        <p:spPr>
          <a:xfrm>
            <a:off x="5007840" y="1224664"/>
            <a:ext cx="1260000" cy="1260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349F0B-18C4-D9E8-A2A1-50905F9AEF66}"/>
              </a:ext>
            </a:extLst>
          </p:cNvPr>
          <p:cNvSpPr/>
          <p:nvPr/>
        </p:nvSpPr>
        <p:spPr>
          <a:xfrm>
            <a:off x="6205223" y="1224664"/>
            <a:ext cx="1260000" cy="1260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86246C-C747-FB5A-19AC-70AFC447A074}"/>
              </a:ext>
            </a:extLst>
          </p:cNvPr>
          <p:cNvSpPr/>
          <p:nvPr/>
        </p:nvSpPr>
        <p:spPr>
          <a:xfrm>
            <a:off x="7402604" y="1224664"/>
            <a:ext cx="1260000" cy="1260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EA36F3-2E8E-ED5D-6F42-FE3047CB39C5}"/>
              </a:ext>
            </a:extLst>
          </p:cNvPr>
          <p:cNvSpPr/>
          <p:nvPr/>
        </p:nvSpPr>
        <p:spPr>
          <a:xfrm>
            <a:off x="3817339" y="2403032"/>
            <a:ext cx="1260000" cy="1260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3154CE-FC55-84C4-1052-3A505D783F3C}"/>
              </a:ext>
            </a:extLst>
          </p:cNvPr>
          <p:cNvSpPr/>
          <p:nvPr/>
        </p:nvSpPr>
        <p:spPr>
          <a:xfrm>
            <a:off x="5007839" y="2403032"/>
            <a:ext cx="1260000" cy="1260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4B003D-C9DD-2319-6CE6-B1C7308FF462}"/>
              </a:ext>
            </a:extLst>
          </p:cNvPr>
          <p:cNvSpPr/>
          <p:nvPr/>
        </p:nvSpPr>
        <p:spPr>
          <a:xfrm>
            <a:off x="6205221" y="2403032"/>
            <a:ext cx="1260000" cy="1260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90153F-6E56-D96D-FF7C-0560A216D96E}"/>
              </a:ext>
            </a:extLst>
          </p:cNvPr>
          <p:cNvSpPr/>
          <p:nvPr/>
        </p:nvSpPr>
        <p:spPr>
          <a:xfrm>
            <a:off x="7402603" y="2403032"/>
            <a:ext cx="1260000" cy="1260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406C14-5E31-51A6-056F-7CCAE8B129B9}"/>
              </a:ext>
            </a:extLst>
          </p:cNvPr>
          <p:cNvSpPr/>
          <p:nvPr/>
        </p:nvSpPr>
        <p:spPr>
          <a:xfrm>
            <a:off x="3817339" y="3581400"/>
            <a:ext cx="1260000" cy="1260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9BA61F-5854-50F3-FDD1-5C8B3163EA90}"/>
              </a:ext>
            </a:extLst>
          </p:cNvPr>
          <p:cNvSpPr/>
          <p:nvPr/>
        </p:nvSpPr>
        <p:spPr>
          <a:xfrm>
            <a:off x="5007839" y="3581400"/>
            <a:ext cx="1260000" cy="1260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99BF4F-7CEC-43CD-175A-746468D9AD06}"/>
              </a:ext>
            </a:extLst>
          </p:cNvPr>
          <p:cNvSpPr/>
          <p:nvPr/>
        </p:nvSpPr>
        <p:spPr>
          <a:xfrm>
            <a:off x="6205221" y="3581400"/>
            <a:ext cx="1260000" cy="1260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EBABB8-1322-4253-DFD4-893BAC240269}"/>
              </a:ext>
            </a:extLst>
          </p:cNvPr>
          <p:cNvSpPr/>
          <p:nvPr/>
        </p:nvSpPr>
        <p:spPr>
          <a:xfrm>
            <a:off x="7402603" y="3581400"/>
            <a:ext cx="1260000" cy="1260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18E86C5-7612-36A1-F667-3E8452AEDFBA}"/>
              </a:ext>
            </a:extLst>
          </p:cNvPr>
          <p:cNvSpPr/>
          <p:nvPr/>
        </p:nvSpPr>
        <p:spPr>
          <a:xfrm>
            <a:off x="3817339" y="4755800"/>
            <a:ext cx="1260000" cy="1260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74ED4B-6B0A-3BD0-727D-1A9562FFF138}"/>
              </a:ext>
            </a:extLst>
          </p:cNvPr>
          <p:cNvSpPr/>
          <p:nvPr/>
        </p:nvSpPr>
        <p:spPr>
          <a:xfrm>
            <a:off x="5007839" y="4755800"/>
            <a:ext cx="1260000" cy="1260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8E5B4F-04D5-0003-E88C-91EA0AC5DAC6}"/>
              </a:ext>
            </a:extLst>
          </p:cNvPr>
          <p:cNvSpPr/>
          <p:nvPr/>
        </p:nvSpPr>
        <p:spPr>
          <a:xfrm>
            <a:off x="6205221" y="4755800"/>
            <a:ext cx="1260000" cy="1260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44560C-E8D0-F172-388C-0F3219C8A95F}"/>
              </a:ext>
            </a:extLst>
          </p:cNvPr>
          <p:cNvSpPr/>
          <p:nvPr/>
        </p:nvSpPr>
        <p:spPr>
          <a:xfrm>
            <a:off x="7402603" y="4755800"/>
            <a:ext cx="1260000" cy="1260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FD0683-112F-CD6C-9850-EA81C6A93F03}"/>
              </a:ext>
            </a:extLst>
          </p:cNvPr>
          <p:cNvSpPr/>
          <p:nvPr/>
        </p:nvSpPr>
        <p:spPr>
          <a:xfrm>
            <a:off x="5486400" y="4343400"/>
            <a:ext cx="1447800" cy="12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8E516-B162-9E5C-56AF-061A29B0E9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NZ" smtClean="0"/>
              <a:pPr/>
              <a:t>26</a:t>
            </a:fld>
            <a:endParaRPr lang="en-NZ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D4626AC-2E10-4131-2381-0406F1313CB1}"/>
              </a:ext>
            </a:extLst>
          </p:cNvPr>
          <p:cNvSpPr txBox="1">
            <a:spLocks/>
          </p:cNvSpPr>
          <p:nvPr/>
        </p:nvSpPr>
        <p:spPr>
          <a:xfrm>
            <a:off x="430807" y="154613"/>
            <a:ext cx="10515600" cy="594522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z="4200" dirty="0"/>
              <a:t>Problem: Inaccurate estimation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endParaRPr lang="en-NZ" sz="2800" b="0" dirty="0">
              <a:solidFill>
                <a:schemeClr val="bg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27</a:t>
            </a:fld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0B86F-E730-FE5A-3718-53F013C00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9668934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Computer vision tasks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Classification, localisation, landmark detection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Object Detection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Sliding window method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b="1" i="1" dirty="0">
                <a:solidFill>
                  <a:schemeClr val="accent1">
                    <a:lumMod val="75000"/>
                  </a:schemeClr>
                </a:solidFill>
              </a:rPr>
              <a:t>Bounding box prediction (YOLO)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Anchor boxes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Putting it all together</a:t>
            </a:r>
          </a:p>
          <a:p>
            <a:pPr marL="1028700" lvl="1" indent="-342900"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101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YOLO: You Only Look Once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F2CF964-C9D5-8B9C-8844-8F46D382F225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28</a:t>
            </a:fld>
            <a:endParaRPr lang="en-NZ"/>
          </a:p>
        </p:txBody>
      </p:sp>
      <p:pic>
        <p:nvPicPr>
          <p:cNvPr id="6146" name="Picture 2" descr="It's Over 9000: Dragon Ball Z's Most Famous Line Is A Mistranslation">
            <a:extLst>
              <a:ext uri="{FF2B5EF4-FFF2-40B4-BE49-F238E27FC236}">
                <a16:creationId xmlns:a16="http://schemas.microsoft.com/office/drawing/2014/main" id="{90A46424-8937-5EB8-B27F-394A78C3D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865" y="3718461"/>
            <a:ext cx="4293708" cy="214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DE6890-31D7-07AC-9590-469D6F594CD8}"/>
              </a:ext>
            </a:extLst>
          </p:cNvPr>
          <p:cNvSpPr txBox="1">
            <a:spLocks/>
          </p:cNvSpPr>
          <p:nvPr/>
        </p:nvSpPr>
        <p:spPr>
          <a:xfrm>
            <a:off x="903817" y="1158798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endParaRPr lang="en-NZ" b="0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3F48D8-A4EB-A5C9-9587-0A1D66AAA519}"/>
              </a:ext>
            </a:extLst>
          </p:cNvPr>
          <p:cNvSpPr txBox="1">
            <a:spLocks/>
          </p:cNvSpPr>
          <p:nvPr/>
        </p:nvSpPr>
        <p:spPr>
          <a:xfrm>
            <a:off x="1056217" y="1311198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YOLO: You Only Look Once (2015)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CEC3F3-898C-DEE7-DF8D-5B54F81E3B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9668934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This paper revolutionised object detection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What do these two images have in common?</a:t>
            </a:r>
          </a:p>
        </p:txBody>
      </p:sp>
      <p:sp>
        <p:nvSpPr>
          <p:cNvPr id="11" name="object 68">
            <a:extLst>
              <a:ext uri="{FF2B5EF4-FFF2-40B4-BE49-F238E27FC236}">
                <a16:creationId xmlns:a16="http://schemas.microsoft.com/office/drawing/2014/main" id="{5084D4E1-CB72-93EA-C004-E641B9C9A6C6}"/>
              </a:ext>
            </a:extLst>
          </p:cNvPr>
          <p:cNvSpPr txBox="1"/>
          <p:nvPr/>
        </p:nvSpPr>
        <p:spPr>
          <a:xfrm>
            <a:off x="78739" y="6518175"/>
            <a:ext cx="8221980" cy="25583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spcBef>
                <a:spcPts val="75"/>
              </a:spcBef>
            </a:pPr>
            <a:r>
              <a:rPr sz="1600" dirty="0">
                <a:latin typeface="Century Schoolbook"/>
                <a:cs typeface="Century Schoolbook"/>
              </a:rPr>
              <a:t>[Redmon</a:t>
            </a:r>
            <a:r>
              <a:rPr sz="1600" spc="-20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et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al.,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2015,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You</a:t>
            </a:r>
            <a:r>
              <a:rPr sz="1600" spc="-5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Only</a:t>
            </a:r>
            <a:r>
              <a:rPr sz="1600" spc="-15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Look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Once: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Unified</a:t>
            </a:r>
            <a:r>
              <a:rPr sz="1600" spc="-5" dirty="0">
                <a:latin typeface="Century Schoolbook"/>
                <a:cs typeface="Century Schoolbook"/>
              </a:rPr>
              <a:t> </a:t>
            </a:r>
            <a:r>
              <a:rPr sz="1600" spc="-11" dirty="0">
                <a:latin typeface="Century Schoolbook"/>
                <a:cs typeface="Century Schoolbook"/>
              </a:rPr>
              <a:t>real-</a:t>
            </a:r>
            <a:r>
              <a:rPr sz="1600" dirty="0">
                <a:latin typeface="Century Schoolbook"/>
                <a:cs typeface="Century Schoolbook"/>
              </a:rPr>
              <a:t>time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object</a:t>
            </a:r>
            <a:r>
              <a:rPr sz="1600" spc="-11" dirty="0">
                <a:latin typeface="Century Schoolbook"/>
                <a:cs typeface="Century Schoolbook"/>
              </a:rPr>
              <a:t> detection]</a:t>
            </a:r>
            <a:endParaRPr sz="1600" dirty="0">
              <a:latin typeface="Century Schoolbook"/>
              <a:cs typeface="Century Schoolbook"/>
            </a:endParaRPr>
          </a:p>
        </p:txBody>
      </p:sp>
      <p:pic>
        <p:nvPicPr>
          <p:cNvPr id="6148" name="Picture 4" descr="YOLO: Real-Time Object Detection">
            <a:extLst>
              <a:ext uri="{FF2B5EF4-FFF2-40B4-BE49-F238E27FC236}">
                <a16:creationId xmlns:a16="http://schemas.microsoft.com/office/drawing/2014/main" id="{A78D1CEA-DB9B-9905-6FC3-0BB6BDDA5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16" y="3551437"/>
            <a:ext cx="4078984" cy="216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70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YOLO: You Only Look Once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381AE-8B86-CDDF-343B-A1AF436915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8850EAA-B912-4E37-66C3-54C4C2495DA5}"/>
              </a:ext>
            </a:extLst>
          </p:cNvPr>
          <p:cNvSpPr txBox="1"/>
          <p:nvPr/>
        </p:nvSpPr>
        <p:spPr>
          <a:xfrm>
            <a:off x="7104901" y="1088593"/>
            <a:ext cx="2664460" cy="893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6200"/>
              </a:lnSpc>
              <a:spcBef>
                <a:spcPts val="100"/>
              </a:spcBef>
            </a:pPr>
            <a:r>
              <a:rPr sz="2400" dirty="0">
                <a:latin typeface="Century Schoolbook"/>
                <a:cs typeface="Century Schoolbook"/>
              </a:rPr>
              <a:t>Labels</a:t>
            </a:r>
            <a:r>
              <a:rPr sz="2400" spc="-15" dirty="0">
                <a:latin typeface="Century Schoolbook"/>
                <a:cs typeface="Century Schoolbook"/>
              </a:rPr>
              <a:t> </a:t>
            </a:r>
            <a:r>
              <a:rPr sz="2400" dirty="0">
                <a:latin typeface="Century Schoolbook"/>
                <a:cs typeface="Century Schoolbook"/>
              </a:rPr>
              <a:t>for</a:t>
            </a:r>
            <a:r>
              <a:rPr sz="2400" spc="-15" dirty="0">
                <a:latin typeface="Century Schoolbook"/>
                <a:cs typeface="Century Schoolbook"/>
              </a:rPr>
              <a:t> </a:t>
            </a:r>
            <a:r>
              <a:rPr sz="2400" spc="-11" dirty="0">
                <a:latin typeface="Century Schoolbook"/>
                <a:cs typeface="Century Schoolbook"/>
              </a:rPr>
              <a:t>training </a:t>
            </a:r>
            <a:r>
              <a:rPr sz="2400" dirty="0">
                <a:latin typeface="Century Schoolbook"/>
                <a:cs typeface="Century Schoolbook"/>
              </a:rPr>
              <a:t>For</a:t>
            </a:r>
            <a:r>
              <a:rPr sz="2400" spc="-20" dirty="0">
                <a:latin typeface="Century Schoolbook"/>
                <a:cs typeface="Century Schoolbook"/>
              </a:rPr>
              <a:t> </a:t>
            </a:r>
            <a:r>
              <a:rPr sz="2400" dirty="0">
                <a:latin typeface="Century Schoolbook"/>
                <a:cs typeface="Century Schoolbook"/>
              </a:rPr>
              <a:t>each</a:t>
            </a:r>
            <a:r>
              <a:rPr sz="2400" spc="-20" dirty="0">
                <a:latin typeface="Century Schoolbook"/>
                <a:cs typeface="Century Schoolbook"/>
              </a:rPr>
              <a:t> </a:t>
            </a:r>
            <a:r>
              <a:rPr sz="2400" dirty="0">
                <a:latin typeface="Century Schoolbook"/>
                <a:cs typeface="Century Schoolbook"/>
              </a:rPr>
              <a:t>grid</a:t>
            </a:r>
            <a:r>
              <a:rPr sz="2400" spc="-20" dirty="0">
                <a:latin typeface="Century Schoolbook"/>
                <a:cs typeface="Century Schoolbook"/>
              </a:rPr>
              <a:t> cell:</a:t>
            </a:r>
            <a:endParaRPr sz="2400" dirty="0">
              <a:latin typeface="Century Schoolbook"/>
              <a:cs typeface="Century Schoolbook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3CE813A4-6EAE-96E1-148E-B3076A1F6677}"/>
              </a:ext>
            </a:extLst>
          </p:cNvPr>
          <p:cNvSpPr txBox="1"/>
          <p:nvPr/>
        </p:nvSpPr>
        <p:spPr>
          <a:xfrm>
            <a:off x="2300555" y="4765790"/>
            <a:ext cx="4495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5" dirty="0">
                <a:latin typeface="Century Schoolbook"/>
                <a:cs typeface="Century Schoolbook"/>
              </a:rPr>
              <a:t>100</a:t>
            </a:r>
            <a:endParaRPr sz="2000">
              <a:latin typeface="Century Schoolbook"/>
              <a:cs typeface="Century Schoolbook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D4852556-345C-B592-7889-F6B1E1E17408}"/>
              </a:ext>
            </a:extLst>
          </p:cNvPr>
          <p:cNvSpPr txBox="1"/>
          <p:nvPr/>
        </p:nvSpPr>
        <p:spPr>
          <a:xfrm>
            <a:off x="268905" y="2922042"/>
            <a:ext cx="4495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5" dirty="0">
                <a:latin typeface="Century Schoolbook"/>
                <a:cs typeface="Century Schoolbook"/>
              </a:rPr>
              <a:t>100</a:t>
            </a:r>
            <a:endParaRPr sz="2000">
              <a:latin typeface="Century Schoolbook"/>
              <a:cs typeface="Century Schoolbook"/>
            </a:endParaRPr>
          </a:p>
        </p:txBody>
      </p:sp>
      <p:pic>
        <p:nvPicPr>
          <p:cNvPr id="14" name="object 10">
            <a:extLst>
              <a:ext uri="{FF2B5EF4-FFF2-40B4-BE49-F238E27FC236}">
                <a16:creationId xmlns:a16="http://schemas.microsoft.com/office/drawing/2014/main" id="{6B7EBD0E-374D-CD53-D8BE-27C3037EFE5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0116" y="1343800"/>
            <a:ext cx="3436061" cy="3436061"/>
          </a:xfrm>
          <a:prstGeom prst="rect">
            <a:avLst/>
          </a:prstGeom>
        </p:spPr>
      </p:pic>
      <p:sp>
        <p:nvSpPr>
          <p:cNvPr id="15" name="object 11">
            <a:extLst>
              <a:ext uri="{FF2B5EF4-FFF2-40B4-BE49-F238E27FC236}">
                <a16:creationId xmlns:a16="http://schemas.microsoft.com/office/drawing/2014/main" id="{DB5E5689-A56D-4987-C179-3341E3793C31}"/>
              </a:ext>
            </a:extLst>
          </p:cNvPr>
          <p:cNvSpPr/>
          <p:nvPr/>
        </p:nvSpPr>
        <p:spPr>
          <a:xfrm>
            <a:off x="1135236" y="2857488"/>
            <a:ext cx="862331" cy="640715"/>
          </a:xfrm>
          <a:custGeom>
            <a:avLst/>
            <a:gdLst/>
            <a:ahLst/>
            <a:cxnLst/>
            <a:rect l="l" t="t" r="r" b="b"/>
            <a:pathLst>
              <a:path w="862330" h="640714">
                <a:moveTo>
                  <a:pt x="0" y="0"/>
                </a:moveTo>
                <a:lnTo>
                  <a:pt x="861729" y="0"/>
                </a:lnTo>
                <a:lnTo>
                  <a:pt x="861729" y="640208"/>
                </a:lnTo>
                <a:lnTo>
                  <a:pt x="0" y="64020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71F08A65-5951-A6AA-DA51-EB1C3DE978E4}"/>
              </a:ext>
            </a:extLst>
          </p:cNvPr>
          <p:cNvSpPr/>
          <p:nvPr/>
        </p:nvSpPr>
        <p:spPr>
          <a:xfrm>
            <a:off x="3029649" y="2690799"/>
            <a:ext cx="1059180" cy="596900"/>
          </a:xfrm>
          <a:custGeom>
            <a:avLst/>
            <a:gdLst/>
            <a:ahLst/>
            <a:cxnLst/>
            <a:rect l="l" t="t" r="r" b="b"/>
            <a:pathLst>
              <a:path w="1059179" h="596900">
                <a:moveTo>
                  <a:pt x="0" y="0"/>
                </a:moveTo>
                <a:lnTo>
                  <a:pt x="1058880" y="0"/>
                </a:lnTo>
                <a:lnTo>
                  <a:pt x="1058880" y="596814"/>
                </a:lnTo>
                <a:lnTo>
                  <a:pt x="0" y="59681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E093C9EA-89E2-F1BC-BE06-9A34C0A4E337}"/>
              </a:ext>
            </a:extLst>
          </p:cNvPr>
          <p:cNvSpPr/>
          <p:nvPr/>
        </p:nvSpPr>
        <p:spPr>
          <a:xfrm>
            <a:off x="761633" y="1300877"/>
            <a:ext cx="3527425" cy="3500755"/>
          </a:xfrm>
          <a:custGeom>
            <a:avLst/>
            <a:gdLst/>
            <a:ahLst/>
            <a:cxnLst/>
            <a:rect l="l" t="t" r="r" b="b"/>
            <a:pathLst>
              <a:path w="3527425" h="3500754">
                <a:moveTo>
                  <a:pt x="1188310" y="0"/>
                </a:moveTo>
                <a:lnTo>
                  <a:pt x="1188310" y="3500581"/>
                </a:lnTo>
              </a:path>
              <a:path w="3527425" h="3500754">
                <a:moveTo>
                  <a:pt x="2338521" y="0"/>
                </a:moveTo>
                <a:lnTo>
                  <a:pt x="2338521" y="3500581"/>
                </a:lnTo>
              </a:path>
              <a:path w="3527425" h="3500754">
                <a:moveTo>
                  <a:pt x="0" y="1179560"/>
                </a:moveTo>
                <a:lnTo>
                  <a:pt x="3526832" y="1179560"/>
                </a:lnTo>
              </a:path>
              <a:path w="3527425" h="3500754">
                <a:moveTo>
                  <a:pt x="0" y="2321021"/>
                </a:moveTo>
                <a:lnTo>
                  <a:pt x="3526832" y="2321021"/>
                </a:lnTo>
              </a:path>
              <a:path w="3527425" h="3500754">
                <a:moveTo>
                  <a:pt x="38100" y="0"/>
                </a:moveTo>
                <a:lnTo>
                  <a:pt x="38100" y="3500581"/>
                </a:lnTo>
              </a:path>
              <a:path w="3527425" h="3500754">
                <a:moveTo>
                  <a:pt x="3488731" y="0"/>
                </a:moveTo>
                <a:lnTo>
                  <a:pt x="3488731" y="3500581"/>
                </a:lnTo>
              </a:path>
              <a:path w="3527425" h="3500754">
                <a:moveTo>
                  <a:pt x="0" y="38100"/>
                </a:moveTo>
                <a:lnTo>
                  <a:pt x="3526832" y="38100"/>
                </a:lnTo>
              </a:path>
              <a:path w="3527425" h="3500754">
                <a:moveTo>
                  <a:pt x="0" y="3462481"/>
                </a:moveTo>
                <a:lnTo>
                  <a:pt x="3526832" y="3462481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8">
            <a:extLst>
              <a:ext uri="{FF2B5EF4-FFF2-40B4-BE49-F238E27FC236}">
                <a16:creationId xmlns:a16="http://schemas.microsoft.com/office/drawing/2014/main" id="{670C84D9-3041-168D-F4E3-17A59EA514C7}"/>
              </a:ext>
            </a:extLst>
          </p:cNvPr>
          <p:cNvSpPr txBox="1"/>
          <p:nvPr/>
        </p:nvSpPr>
        <p:spPr>
          <a:xfrm>
            <a:off x="78739" y="6518175"/>
            <a:ext cx="8221980" cy="25583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spcBef>
                <a:spcPts val="75"/>
              </a:spcBef>
            </a:pPr>
            <a:r>
              <a:rPr sz="1600" dirty="0">
                <a:latin typeface="Century Schoolbook"/>
                <a:cs typeface="Century Schoolbook"/>
              </a:rPr>
              <a:t>[Redmon</a:t>
            </a:r>
            <a:r>
              <a:rPr sz="1600" spc="-20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et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al.,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2015,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You</a:t>
            </a:r>
            <a:r>
              <a:rPr sz="1600" spc="-5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Only</a:t>
            </a:r>
            <a:r>
              <a:rPr sz="1600" spc="-15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Look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Once: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Unified</a:t>
            </a:r>
            <a:r>
              <a:rPr sz="1600" spc="-5" dirty="0">
                <a:latin typeface="Century Schoolbook"/>
                <a:cs typeface="Century Schoolbook"/>
              </a:rPr>
              <a:t> </a:t>
            </a:r>
            <a:r>
              <a:rPr sz="1600" spc="-11" dirty="0">
                <a:latin typeface="Century Schoolbook"/>
                <a:cs typeface="Century Schoolbook"/>
              </a:rPr>
              <a:t>real-</a:t>
            </a:r>
            <a:r>
              <a:rPr sz="1600" dirty="0">
                <a:latin typeface="Century Schoolbook"/>
                <a:cs typeface="Century Schoolbook"/>
              </a:rPr>
              <a:t>time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object</a:t>
            </a:r>
            <a:r>
              <a:rPr sz="1600" spc="-11" dirty="0">
                <a:latin typeface="Century Schoolbook"/>
                <a:cs typeface="Century Schoolbook"/>
              </a:rPr>
              <a:t> detection]</a:t>
            </a:r>
            <a:endParaRPr sz="1600" dirty="0">
              <a:latin typeface="Century Schoolbook"/>
              <a:cs typeface="Century Schoolbook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481616CC-D3E0-92A2-3C23-9BA5C9567F2B}"/>
              </a:ext>
            </a:extLst>
          </p:cNvPr>
          <p:cNvSpPr/>
          <p:nvPr/>
        </p:nvSpPr>
        <p:spPr>
          <a:xfrm>
            <a:off x="8046720" y="2321331"/>
            <a:ext cx="564035" cy="3062539"/>
          </a:xfrm>
          <a:custGeom>
            <a:avLst/>
            <a:gdLst/>
            <a:ahLst/>
            <a:cxnLst/>
            <a:rect l="l" t="t" r="r" b="b"/>
            <a:pathLst>
              <a:path w="636904" h="1888489">
                <a:moveTo>
                  <a:pt x="104521" y="0"/>
                </a:moveTo>
                <a:lnTo>
                  <a:pt x="0" y="0"/>
                </a:lnTo>
                <a:lnTo>
                  <a:pt x="0" y="15240"/>
                </a:lnTo>
                <a:lnTo>
                  <a:pt x="0" y="1873250"/>
                </a:lnTo>
                <a:lnTo>
                  <a:pt x="0" y="1888490"/>
                </a:lnTo>
                <a:lnTo>
                  <a:pt x="104521" y="1888490"/>
                </a:lnTo>
                <a:lnTo>
                  <a:pt x="104521" y="1873250"/>
                </a:lnTo>
                <a:lnTo>
                  <a:pt x="36461" y="1873250"/>
                </a:lnTo>
                <a:lnTo>
                  <a:pt x="36461" y="15240"/>
                </a:lnTo>
                <a:lnTo>
                  <a:pt x="104521" y="15240"/>
                </a:lnTo>
                <a:lnTo>
                  <a:pt x="104521" y="0"/>
                </a:lnTo>
                <a:close/>
              </a:path>
              <a:path w="636904" h="1888489">
                <a:moveTo>
                  <a:pt x="636778" y="0"/>
                </a:moveTo>
                <a:lnTo>
                  <a:pt x="532244" y="0"/>
                </a:lnTo>
                <a:lnTo>
                  <a:pt x="532244" y="15240"/>
                </a:lnTo>
                <a:lnTo>
                  <a:pt x="600316" y="15240"/>
                </a:lnTo>
                <a:lnTo>
                  <a:pt x="600316" y="1873250"/>
                </a:lnTo>
                <a:lnTo>
                  <a:pt x="532244" y="1873250"/>
                </a:lnTo>
                <a:lnTo>
                  <a:pt x="532244" y="1888490"/>
                </a:lnTo>
                <a:lnTo>
                  <a:pt x="636778" y="1888490"/>
                </a:lnTo>
                <a:lnTo>
                  <a:pt x="636778" y="1873250"/>
                </a:lnTo>
                <a:lnTo>
                  <a:pt x="636778" y="15240"/>
                </a:lnTo>
                <a:lnTo>
                  <a:pt x="636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09ED9EB8-A98B-8DE3-82E6-2E732E63F6B7}"/>
              </a:ext>
            </a:extLst>
          </p:cNvPr>
          <p:cNvSpPr txBox="1"/>
          <p:nvPr/>
        </p:nvSpPr>
        <p:spPr>
          <a:xfrm>
            <a:off x="8105678" y="2151069"/>
            <a:ext cx="564033" cy="3200748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61593">
              <a:spcBef>
                <a:spcPts val="80"/>
              </a:spcBef>
            </a:pPr>
            <a:r>
              <a:rPr lang="fr-FR" sz="2400" spc="-25" dirty="0">
                <a:latin typeface="Cambria Math"/>
                <a:cs typeface="Cambria Math"/>
              </a:rPr>
              <a:t>p</a:t>
            </a:r>
            <a:r>
              <a:rPr lang="fr-FR" sz="2400" spc="-25" baseline="-25000" dirty="0">
                <a:latin typeface="Cambria Math"/>
                <a:cs typeface="Cambria Math"/>
              </a:rPr>
              <a:t>c</a:t>
            </a:r>
          </a:p>
          <a:p>
            <a:pPr marL="61593">
              <a:spcBef>
                <a:spcPts val="80"/>
              </a:spcBef>
            </a:pPr>
            <a:r>
              <a:rPr lang="fr-FR" sz="2400" spc="-25" dirty="0" err="1">
                <a:latin typeface="Cambria Math"/>
                <a:cs typeface="Cambria Math"/>
              </a:rPr>
              <a:t>b</a:t>
            </a:r>
            <a:r>
              <a:rPr lang="fr-FR" sz="2400" spc="-25" baseline="-25000" dirty="0" err="1">
                <a:latin typeface="Cambria Math"/>
                <a:cs typeface="Cambria Math"/>
              </a:rPr>
              <a:t>x</a:t>
            </a:r>
            <a:endParaRPr lang="fr-FR" sz="2400" spc="-25" baseline="-25000" dirty="0">
              <a:latin typeface="Cambria Math"/>
              <a:cs typeface="Cambria Math"/>
            </a:endParaRPr>
          </a:p>
          <a:p>
            <a:pPr marL="61593">
              <a:spcBef>
                <a:spcPts val="80"/>
              </a:spcBef>
            </a:pPr>
            <a:r>
              <a:rPr lang="fr-FR" sz="2400" spc="-25" dirty="0">
                <a:latin typeface="Cambria Math"/>
                <a:cs typeface="Cambria Math"/>
              </a:rPr>
              <a:t>b</a:t>
            </a:r>
            <a:r>
              <a:rPr lang="fr-FR" sz="2800" spc="-37" baseline="-15277" dirty="0">
                <a:latin typeface="Cambria Math"/>
                <a:cs typeface="Cambria Math"/>
              </a:rPr>
              <a:t>y</a:t>
            </a:r>
            <a:endParaRPr lang="fr-FR" sz="2800" baseline="-15277" dirty="0"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  <a:spcBef>
                <a:spcPts val="375"/>
              </a:spcBef>
            </a:pPr>
            <a:r>
              <a:rPr lang="fr-FR" sz="2400" spc="-25" dirty="0" err="1">
                <a:latin typeface="Cambria Math"/>
                <a:cs typeface="Cambria Math"/>
              </a:rPr>
              <a:t>b</a:t>
            </a:r>
            <a:r>
              <a:rPr lang="fr-FR" sz="2800" spc="-37" baseline="-15277" dirty="0" err="1">
                <a:latin typeface="Cambria Math"/>
                <a:cs typeface="Cambria Math"/>
              </a:rPr>
              <a:t>h</a:t>
            </a:r>
            <a:r>
              <a:rPr lang="fr-FR" sz="2800" spc="-37" baseline="-15277" dirty="0">
                <a:latin typeface="Cambria Math"/>
                <a:cs typeface="Cambria Math"/>
              </a:rPr>
              <a:t> </a:t>
            </a:r>
            <a:r>
              <a:rPr lang="fr-FR" sz="2400" spc="-25" dirty="0" err="1">
                <a:latin typeface="Cambria Math"/>
                <a:cs typeface="Cambria Math"/>
              </a:rPr>
              <a:t>b</a:t>
            </a:r>
            <a:r>
              <a:rPr lang="fr-FR" sz="2400" spc="-25" baseline="-25000" dirty="0" err="1">
                <a:latin typeface="Cambria Math"/>
                <a:cs typeface="Cambria Math"/>
              </a:rPr>
              <a:t>w</a:t>
            </a:r>
            <a:endParaRPr lang="fr-FR" sz="2400" spc="-25" baseline="-25000" dirty="0">
              <a:latin typeface="Cambria Math"/>
              <a:cs typeface="Cambria Math"/>
            </a:endParaRPr>
          </a:p>
          <a:p>
            <a:pPr marL="38099" marR="30479" indent="25399" algn="just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latin typeface="Cambria Math"/>
                <a:cs typeface="Cambria Math"/>
              </a:rPr>
              <a:t>c</a:t>
            </a:r>
            <a:r>
              <a:rPr lang="en-NZ" sz="2400" spc="-25" baseline="-25000" dirty="0">
                <a:latin typeface="Cambria Math"/>
                <a:cs typeface="Cambria Math"/>
              </a:rPr>
              <a:t>1</a:t>
            </a:r>
          </a:p>
          <a:p>
            <a:pPr marL="38099" marR="30479" indent="25399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latin typeface="Cambria Math"/>
                <a:cs typeface="Cambria Math"/>
              </a:rPr>
              <a:t>c</a:t>
            </a:r>
            <a:r>
              <a:rPr lang="en-NZ" sz="2400" spc="-25" baseline="-25000" dirty="0">
                <a:latin typeface="Cambria Math"/>
                <a:cs typeface="Cambria Math"/>
              </a:rPr>
              <a:t>2</a:t>
            </a:r>
          </a:p>
          <a:p>
            <a:pPr marL="38099" marR="30479" indent="25399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latin typeface="Cambria Math"/>
                <a:cs typeface="Cambria Math"/>
              </a:rPr>
              <a:t>c</a:t>
            </a:r>
            <a:r>
              <a:rPr lang="en-NZ" sz="2400" spc="-25" baseline="-25000" dirty="0">
                <a:latin typeface="Cambria Math"/>
                <a:cs typeface="Cambria Math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ADD165-AC83-CB1D-245F-7675630B7394}"/>
              </a:ext>
            </a:extLst>
          </p:cNvPr>
          <p:cNvSpPr txBox="1"/>
          <p:nvPr/>
        </p:nvSpPr>
        <p:spPr>
          <a:xfrm>
            <a:off x="7326073" y="3331667"/>
            <a:ext cx="63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y =</a:t>
            </a:r>
            <a:endParaRPr lang="en-NZ" sz="2400" dirty="0"/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2B155257-C16D-C952-78A4-2E8B0733C4EF}"/>
              </a:ext>
            </a:extLst>
          </p:cNvPr>
          <p:cNvSpPr/>
          <p:nvPr/>
        </p:nvSpPr>
        <p:spPr>
          <a:xfrm>
            <a:off x="9415001" y="2341056"/>
            <a:ext cx="564035" cy="3062539"/>
          </a:xfrm>
          <a:custGeom>
            <a:avLst/>
            <a:gdLst/>
            <a:ahLst/>
            <a:cxnLst/>
            <a:rect l="l" t="t" r="r" b="b"/>
            <a:pathLst>
              <a:path w="636904" h="1888489">
                <a:moveTo>
                  <a:pt x="104521" y="0"/>
                </a:moveTo>
                <a:lnTo>
                  <a:pt x="0" y="0"/>
                </a:lnTo>
                <a:lnTo>
                  <a:pt x="0" y="15240"/>
                </a:lnTo>
                <a:lnTo>
                  <a:pt x="0" y="1873250"/>
                </a:lnTo>
                <a:lnTo>
                  <a:pt x="0" y="1888490"/>
                </a:lnTo>
                <a:lnTo>
                  <a:pt x="104521" y="1888490"/>
                </a:lnTo>
                <a:lnTo>
                  <a:pt x="104521" y="1873250"/>
                </a:lnTo>
                <a:lnTo>
                  <a:pt x="36461" y="1873250"/>
                </a:lnTo>
                <a:lnTo>
                  <a:pt x="36461" y="15240"/>
                </a:lnTo>
                <a:lnTo>
                  <a:pt x="104521" y="15240"/>
                </a:lnTo>
                <a:lnTo>
                  <a:pt x="104521" y="0"/>
                </a:lnTo>
                <a:close/>
              </a:path>
              <a:path w="636904" h="1888489">
                <a:moveTo>
                  <a:pt x="636778" y="0"/>
                </a:moveTo>
                <a:lnTo>
                  <a:pt x="532244" y="0"/>
                </a:lnTo>
                <a:lnTo>
                  <a:pt x="532244" y="15240"/>
                </a:lnTo>
                <a:lnTo>
                  <a:pt x="600316" y="15240"/>
                </a:lnTo>
                <a:lnTo>
                  <a:pt x="600316" y="1873250"/>
                </a:lnTo>
                <a:lnTo>
                  <a:pt x="532244" y="1873250"/>
                </a:lnTo>
                <a:lnTo>
                  <a:pt x="532244" y="1888490"/>
                </a:lnTo>
                <a:lnTo>
                  <a:pt x="636778" y="1888490"/>
                </a:lnTo>
                <a:lnTo>
                  <a:pt x="636778" y="1873250"/>
                </a:lnTo>
                <a:lnTo>
                  <a:pt x="636778" y="15240"/>
                </a:lnTo>
                <a:lnTo>
                  <a:pt x="636778" y="0"/>
                </a:lnTo>
                <a:close/>
              </a:path>
            </a:pathLst>
          </a:cu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7030A0"/>
              </a:solidFill>
            </a:endParaRPr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EC29E09B-020A-12CC-E6AE-850A9B2BF2A2}"/>
              </a:ext>
            </a:extLst>
          </p:cNvPr>
          <p:cNvSpPr txBox="1"/>
          <p:nvPr/>
        </p:nvSpPr>
        <p:spPr>
          <a:xfrm>
            <a:off x="9382346" y="2252389"/>
            <a:ext cx="564033" cy="3314818"/>
          </a:xfrm>
          <a:prstGeom prst="rect">
            <a:avLst/>
          </a:prstGeom>
          <a:ln>
            <a:noFill/>
          </a:ln>
        </p:spPr>
        <p:txBody>
          <a:bodyPr vert="horz" wrap="square" lIns="0" tIns="2540" rIns="0" bIns="0" rtlCol="0">
            <a:spAutoFit/>
          </a:bodyPr>
          <a:lstStyle/>
          <a:p>
            <a:pPr marL="61593" algn="ctr">
              <a:spcBef>
                <a:spcPts val="80"/>
              </a:spcBef>
            </a:pPr>
            <a:r>
              <a:rPr lang="fr-FR" sz="2400" spc="-25" dirty="0">
                <a:solidFill>
                  <a:srgbClr val="7030A0"/>
                </a:solidFill>
                <a:latin typeface="Cambria Math"/>
                <a:cs typeface="Cambria Math"/>
              </a:rPr>
              <a:t>0</a:t>
            </a:r>
            <a:endParaRPr lang="fr-FR" sz="2400" spc="-25" baseline="-25000" dirty="0">
              <a:solidFill>
                <a:srgbClr val="7030A0"/>
              </a:solidFill>
              <a:latin typeface="Cambria Math"/>
              <a:cs typeface="Cambria Math"/>
            </a:endParaRPr>
          </a:p>
          <a:p>
            <a:pPr marL="61593" algn="ctr">
              <a:spcBef>
                <a:spcPts val="80"/>
              </a:spcBef>
            </a:pPr>
            <a:r>
              <a:rPr lang="fr-FR" sz="2400" spc="-25" dirty="0">
                <a:solidFill>
                  <a:srgbClr val="7030A0"/>
                </a:solidFill>
                <a:latin typeface="Cambria Math"/>
                <a:cs typeface="Cambria Math"/>
              </a:rPr>
              <a:t>?</a:t>
            </a:r>
            <a:endParaRPr lang="fr-FR" sz="2400" spc="-25" baseline="-25000" dirty="0">
              <a:solidFill>
                <a:srgbClr val="7030A0"/>
              </a:solidFill>
              <a:latin typeface="Cambria Math"/>
              <a:cs typeface="Cambria Math"/>
            </a:endParaRPr>
          </a:p>
          <a:p>
            <a:pPr marL="61593" algn="ctr">
              <a:spcBef>
                <a:spcPts val="80"/>
              </a:spcBef>
            </a:pPr>
            <a:r>
              <a:rPr lang="fr-FR" sz="2400" spc="-25" dirty="0">
                <a:solidFill>
                  <a:srgbClr val="7030A0"/>
                </a:solidFill>
                <a:latin typeface="Cambria Math"/>
                <a:cs typeface="Cambria Math"/>
              </a:rPr>
              <a:t>?</a:t>
            </a:r>
            <a:endParaRPr lang="fr-FR" sz="2800" baseline="-15277" dirty="0">
              <a:solidFill>
                <a:srgbClr val="7030A0"/>
              </a:solidFill>
              <a:latin typeface="Cambria Math"/>
              <a:cs typeface="Cambria Math"/>
            </a:endParaRPr>
          </a:p>
          <a:p>
            <a:pPr marL="38099" marR="30479" indent="25399" algn="ctr">
              <a:lnSpc>
                <a:spcPct val="102299"/>
              </a:lnSpc>
              <a:spcBef>
                <a:spcPts val="375"/>
              </a:spcBef>
            </a:pPr>
            <a:r>
              <a:rPr lang="fr-FR" sz="2400" spc="-25" dirty="0">
                <a:solidFill>
                  <a:srgbClr val="7030A0"/>
                </a:solidFill>
                <a:latin typeface="Cambria Math"/>
                <a:cs typeface="Cambria Math"/>
              </a:rPr>
              <a:t>?</a:t>
            </a:r>
            <a:r>
              <a:rPr lang="fr-FR" sz="2800" spc="-37" baseline="-15277" dirty="0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endParaRPr lang="fr-FR" sz="2400" spc="-25" dirty="0">
              <a:solidFill>
                <a:srgbClr val="7030A0"/>
              </a:solidFill>
              <a:latin typeface="Cambria Math"/>
              <a:cs typeface="Cambria Math"/>
            </a:endParaRPr>
          </a:p>
          <a:p>
            <a:pPr marL="38099" marR="30479" indent="25399" algn="ctr">
              <a:lnSpc>
                <a:spcPct val="102299"/>
              </a:lnSpc>
              <a:spcBef>
                <a:spcPts val="375"/>
              </a:spcBef>
            </a:pPr>
            <a:r>
              <a:rPr lang="fr-FR" sz="2400" spc="-25" dirty="0">
                <a:solidFill>
                  <a:srgbClr val="7030A0"/>
                </a:solidFill>
                <a:latin typeface="Cambria Math"/>
                <a:cs typeface="Cambria Math"/>
              </a:rPr>
              <a:t>?</a:t>
            </a:r>
          </a:p>
          <a:p>
            <a:pPr marL="38099" marR="30479" indent="25399" algn="ctr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solidFill>
                  <a:srgbClr val="7030A0"/>
                </a:solidFill>
                <a:latin typeface="Cambria Math"/>
                <a:cs typeface="Cambria Math"/>
              </a:rPr>
              <a:t>?</a:t>
            </a:r>
            <a:endParaRPr lang="en-NZ" sz="2400" spc="-25" baseline="-25000" dirty="0">
              <a:solidFill>
                <a:srgbClr val="7030A0"/>
              </a:solidFill>
              <a:latin typeface="Cambria Math"/>
              <a:cs typeface="Cambria Math"/>
            </a:endParaRPr>
          </a:p>
          <a:p>
            <a:pPr marL="38099" marR="30479" indent="25399" algn="ctr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solidFill>
                  <a:srgbClr val="7030A0"/>
                </a:solidFill>
                <a:latin typeface="Cambria Math"/>
                <a:cs typeface="Cambria Math"/>
              </a:rPr>
              <a:t>?</a:t>
            </a:r>
            <a:endParaRPr lang="en-NZ" sz="2400" spc="-25" baseline="-25000" dirty="0">
              <a:solidFill>
                <a:srgbClr val="7030A0"/>
              </a:solidFill>
              <a:latin typeface="Cambria Math"/>
              <a:cs typeface="Cambria Math"/>
            </a:endParaRPr>
          </a:p>
          <a:p>
            <a:pPr marL="38099" marR="30479" indent="25399" algn="ctr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solidFill>
                  <a:srgbClr val="7030A0"/>
                </a:solidFill>
                <a:latin typeface="Cambria Math"/>
                <a:cs typeface="Cambria Math"/>
              </a:rPr>
              <a:t>?</a:t>
            </a:r>
            <a:endParaRPr lang="en-NZ" sz="2400" spc="-25" baseline="-25000" dirty="0">
              <a:solidFill>
                <a:srgbClr val="7030A0"/>
              </a:solidFill>
              <a:latin typeface="Cambria Math"/>
              <a:cs typeface="Cambria Math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9E7718-CC09-6026-1CFD-D4F42D57E666}"/>
              </a:ext>
            </a:extLst>
          </p:cNvPr>
          <p:cNvSpPr/>
          <p:nvPr/>
        </p:nvSpPr>
        <p:spPr>
          <a:xfrm>
            <a:off x="799229" y="1339593"/>
            <a:ext cx="1116000" cy="11160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2E940-5C77-E8D5-DE6E-FD134EBBBC29}"/>
              </a:ext>
            </a:extLst>
          </p:cNvPr>
          <p:cNvSpPr/>
          <p:nvPr/>
        </p:nvSpPr>
        <p:spPr>
          <a:xfrm>
            <a:off x="1963715" y="1339593"/>
            <a:ext cx="1116000" cy="11160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74CB9B-FD52-8F99-AF62-98DCF6473F79}"/>
              </a:ext>
            </a:extLst>
          </p:cNvPr>
          <p:cNvSpPr/>
          <p:nvPr/>
        </p:nvSpPr>
        <p:spPr>
          <a:xfrm>
            <a:off x="3138671" y="1339593"/>
            <a:ext cx="1116000" cy="11160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8F7FBE-5241-0FBE-67B6-57369258D5A3}"/>
              </a:ext>
            </a:extLst>
          </p:cNvPr>
          <p:cNvSpPr/>
          <p:nvPr/>
        </p:nvSpPr>
        <p:spPr>
          <a:xfrm>
            <a:off x="1975871" y="2493353"/>
            <a:ext cx="1116000" cy="11160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FBCC50-07D6-783D-996E-DAB09E5C6FD4}"/>
              </a:ext>
            </a:extLst>
          </p:cNvPr>
          <p:cNvSpPr/>
          <p:nvPr/>
        </p:nvSpPr>
        <p:spPr>
          <a:xfrm>
            <a:off x="810116" y="3622555"/>
            <a:ext cx="1116000" cy="11160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F6F9D2-A70C-8ACC-3F72-D0BB0E5DB391}"/>
              </a:ext>
            </a:extLst>
          </p:cNvPr>
          <p:cNvSpPr/>
          <p:nvPr/>
        </p:nvSpPr>
        <p:spPr>
          <a:xfrm>
            <a:off x="1985073" y="3645115"/>
            <a:ext cx="1116000" cy="11160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124152-1C24-157A-239E-9D456A619C4B}"/>
              </a:ext>
            </a:extLst>
          </p:cNvPr>
          <p:cNvSpPr/>
          <p:nvPr/>
        </p:nvSpPr>
        <p:spPr>
          <a:xfrm>
            <a:off x="3102783" y="3622555"/>
            <a:ext cx="1116000" cy="11160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95DB4F-CAF9-BEB7-3433-539F4C2F1588}"/>
              </a:ext>
            </a:extLst>
          </p:cNvPr>
          <p:cNvSpPr/>
          <p:nvPr/>
        </p:nvSpPr>
        <p:spPr>
          <a:xfrm>
            <a:off x="799229" y="2481701"/>
            <a:ext cx="1116000" cy="111600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EF72F8-F3F7-9F04-EA80-375E4EC8834E}"/>
              </a:ext>
            </a:extLst>
          </p:cNvPr>
          <p:cNvSpPr/>
          <p:nvPr/>
        </p:nvSpPr>
        <p:spPr>
          <a:xfrm>
            <a:off x="3138671" y="2481701"/>
            <a:ext cx="1116000" cy="111600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7790F2F-8C71-34D3-5EBC-3D2E84A8B463}"/>
                  </a:ext>
                </a:extLst>
              </p14:cNvPr>
              <p14:cNvContentPartPr/>
              <p14:nvPr/>
            </p14:nvContentPartPr>
            <p14:xfrm>
              <a:off x="1521411" y="3133937"/>
              <a:ext cx="81000" cy="777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7790F2F-8C71-34D3-5EBC-3D2E84A8B4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2411" y="3124937"/>
                <a:ext cx="986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DC60A1D-456F-C633-9E4A-66779456FB6D}"/>
                  </a:ext>
                </a:extLst>
              </p14:cNvPr>
              <p14:cNvContentPartPr/>
              <p14:nvPr/>
            </p14:nvContentPartPr>
            <p14:xfrm>
              <a:off x="3438411" y="2907497"/>
              <a:ext cx="99720" cy="1206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DC60A1D-456F-C633-9E4A-66779456FB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29443" y="2898497"/>
                <a:ext cx="117297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C2BC6C9-6F02-E0E1-B471-B0BA4C797D50}"/>
                  </a:ext>
                </a:extLst>
              </p14:cNvPr>
              <p14:cNvContentPartPr/>
              <p14:nvPr/>
            </p14:nvContentPartPr>
            <p14:xfrm>
              <a:off x="3515811" y="2960777"/>
              <a:ext cx="360" cy="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C2BC6C9-6F02-E0E1-B471-B0BA4C797D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06811" y="295177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60CF56-604D-BE7A-F9BD-D9D995A05279}"/>
              </a:ext>
            </a:extLst>
          </p:cNvPr>
          <p:cNvGrpSpPr/>
          <p:nvPr/>
        </p:nvGrpSpPr>
        <p:grpSpPr>
          <a:xfrm>
            <a:off x="1523571" y="3123943"/>
            <a:ext cx="33120" cy="33120"/>
            <a:chOff x="1523571" y="3123943"/>
            <a:chExt cx="33120" cy="3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4FBF40A-DB37-FF0B-3957-A18475689166}"/>
                    </a:ext>
                  </a:extLst>
                </p14:cNvPr>
                <p14:cNvContentPartPr/>
                <p14:nvPr/>
              </p14:nvContentPartPr>
              <p14:xfrm>
                <a:off x="1523571" y="3154903"/>
                <a:ext cx="360" cy="2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94356BC-7939-A462-6F9A-6B3D95A356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14931" y="3145903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26450B8-CBB1-EE02-53AA-9F2C6A2B115B}"/>
                    </a:ext>
                  </a:extLst>
                </p14:cNvPr>
                <p14:cNvContentPartPr/>
                <p14:nvPr/>
              </p14:nvContentPartPr>
              <p14:xfrm>
                <a:off x="1556331" y="3123943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8F79510-23A8-06BC-D339-11D3469D32C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47691" y="311494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object 5">
            <a:extLst>
              <a:ext uri="{FF2B5EF4-FFF2-40B4-BE49-F238E27FC236}">
                <a16:creationId xmlns:a16="http://schemas.microsoft.com/office/drawing/2014/main" id="{B9FC16F8-B75F-FBCB-1CAC-B7DDE14A68D4}"/>
              </a:ext>
            </a:extLst>
          </p:cNvPr>
          <p:cNvSpPr/>
          <p:nvPr/>
        </p:nvSpPr>
        <p:spPr>
          <a:xfrm>
            <a:off x="10635669" y="2341056"/>
            <a:ext cx="564035" cy="3062539"/>
          </a:xfrm>
          <a:custGeom>
            <a:avLst/>
            <a:gdLst/>
            <a:ahLst/>
            <a:cxnLst/>
            <a:rect l="l" t="t" r="r" b="b"/>
            <a:pathLst>
              <a:path w="636904" h="1888489">
                <a:moveTo>
                  <a:pt x="104521" y="0"/>
                </a:moveTo>
                <a:lnTo>
                  <a:pt x="0" y="0"/>
                </a:lnTo>
                <a:lnTo>
                  <a:pt x="0" y="15240"/>
                </a:lnTo>
                <a:lnTo>
                  <a:pt x="0" y="1873250"/>
                </a:lnTo>
                <a:lnTo>
                  <a:pt x="0" y="1888490"/>
                </a:lnTo>
                <a:lnTo>
                  <a:pt x="104521" y="1888490"/>
                </a:lnTo>
                <a:lnTo>
                  <a:pt x="104521" y="1873250"/>
                </a:lnTo>
                <a:lnTo>
                  <a:pt x="36461" y="1873250"/>
                </a:lnTo>
                <a:lnTo>
                  <a:pt x="36461" y="15240"/>
                </a:lnTo>
                <a:lnTo>
                  <a:pt x="104521" y="15240"/>
                </a:lnTo>
                <a:lnTo>
                  <a:pt x="104521" y="0"/>
                </a:lnTo>
                <a:close/>
              </a:path>
              <a:path w="636904" h="1888489">
                <a:moveTo>
                  <a:pt x="636778" y="0"/>
                </a:moveTo>
                <a:lnTo>
                  <a:pt x="532244" y="0"/>
                </a:lnTo>
                <a:lnTo>
                  <a:pt x="532244" y="15240"/>
                </a:lnTo>
                <a:lnTo>
                  <a:pt x="600316" y="15240"/>
                </a:lnTo>
                <a:lnTo>
                  <a:pt x="600316" y="1873250"/>
                </a:lnTo>
                <a:lnTo>
                  <a:pt x="532244" y="1873250"/>
                </a:lnTo>
                <a:lnTo>
                  <a:pt x="532244" y="1888490"/>
                </a:lnTo>
                <a:lnTo>
                  <a:pt x="636778" y="1888490"/>
                </a:lnTo>
                <a:lnTo>
                  <a:pt x="636778" y="1873250"/>
                </a:lnTo>
                <a:lnTo>
                  <a:pt x="636778" y="15240"/>
                </a:lnTo>
                <a:lnTo>
                  <a:pt x="636778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C000"/>
              </a:solidFill>
            </a:endParaRP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9947A68A-49D0-104D-4EDC-0587D443CBC9}"/>
              </a:ext>
            </a:extLst>
          </p:cNvPr>
          <p:cNvSpPr txBox="1"/>
          <p:nvPr/>
        </p:nvSpPr>
        <p:spPr>
          <a:xfrm>
            <a:off x="10694628" y="2170794"/>
            <a:ext cx="564033" cy="3200748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61593">
              <a:spcBef>
                <a:spcPts val="80"/>
              </a:spcBef>
            </a:pPr>
            <a:r>
              <a:rPr lang="fr-FR" sz="2400" spc="-25" dirty="0">
                <a:solidFill>
                  <a:srgbClr val="FFC000"/>
                </a:solidFill>
                <a:latin typeface="Cambria Math"/>
                <a:cs typeface="Cambria Math"/>
              </a:rPr>
              <a:t>1</a:t>
            </a:r>
            <a:endParaRPr lang="fr-FR" sz="2400" spc="-25" baseline="-25000" dirty="0">
              <a:solidFill>
                <a:srgbClr val="FFC000"/>
              </a:solidFill>
              <a:latin typeface="Cambria Math"/>
              <a:cs typeface="Cambria Math"/>
            </a:endParaRPr>
          </a:p>
          <a:p>
            <a:pPr marL="61593">
              <a:spcBef>
                <a:spcPts val="80"/>
              </a:spcBef>
            </a:pPr>
            <a:r>
              <a:rPr lang="fr-FR" sz="2400" spc="-25" dirty="0" err="1">
                <a:solidFill>
                  <a:srgbClr val="FFC000"/>
                </a:solidFill>
                <a:latin typeface="Cambria Math"/>
                <a:cs typeface="Cambria Math"/>
              </a:rPr>
              <a:t>b</a:t>
            </a:r>
            <a:r>
              <a:rPr lang="fr-FR" sz="2400" spc="-25" baseline="-25000" dirty="0" err="1">
                <a:solidFill>
                  <a:srgbClr val="FFC000"/>
                </a:solidFill>
                <a:latin typeface="Cambria Math"/>
                <a:cs typeface="Cambria Math"/>
              </a:rPr>
              <a:t>x</a:t>
            </a:r>
            <a:endParaRPr lang="fr-FR" sz="2400" spc="-25" baseline="-25000" dirty="0">
              <a:solidFill>
                <a:srgbClr val="FFC000"/>
              </a:solidFill>
              <a:latin typeface="Cambria Math"/>
              <a:cs typeface="Cambria Math"/>
            </a:endParaRPr>
          </a:p>
          <a:p>
            <a:pPr marL="61593">
              <a:spcBef>
                <a:spcPts val="80"/>
              </a:spcBef>
            </a:pPr>
            <a:r>
              <a:rPr lang="fr-FR" sz="2400" spc="-25" dirty="0">
                <a:solidFill>
                  <a:srgbClr val="FFC000"/>
                </a:solidFill>
                <a:latin typeface="Cambria Math"/>
                <a:cs typeface="Cambria Math"/>
              </a:rPr>
              <a:t>b</a:t>
            </a:r>
            <a:r>
              <a:rPr lang="fr-FR" sz="2800" spc="-37" baseline="-15277" dirty="0">
                <a:solidFill>
                  <a:srgbClr val="FFC000"/>
                </a:solidFill>
                <a:latin typeface="Cambria Math"/>
                <a:cs typeface="Cambria Math"/>
              </a:rPr>
              <a:t>y</a:t>
            </a:r>
            <a:endParaRPr lang="fr-FR" sz="2800" baseline="-15277" dirty="0">
              <a:solidFill>
                <a:srgbClr val="FFC000"/>
              </a:solidFill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  <a:spcBef>
                <a:spcPts val="375"/>
              </a:spcBef>
            </a:pPr>
            <a:r>
              <a:rPr lang="fr-FR" sz="2400" spc="-25" dirty="0" err="1">
                <a:solidFill>
                  <a:srgbClr val="FFC000"/>
                </a:solidFill>
                <a:latin typeface="Cambria Math"/>
                <a:cs typeface="Cambria Math"/>
              </a:rPr>
              <a:t>b</a:t>
            </a:r>
            <a:r>
              <a:rPr lang="fr-FR" sz="2800" spc="-37" baseline="-15277" dirty="0" err="1">
                <a:solidFill>
                  <a:srgbClr val="FFC000"/>
                </a:solidFill>
                <a:latin typeface="Cambria Math"/>
                <a:cs typeface="Cambria Math"/>
              </a:rPr>
              <a:t>h</a:t>
            </a:r>
            <a:r>
              <a:rPr lang="fr-FR" sz="2800" spc="-37" baseline="-15277" dirty="0">
                <a:solidFill>
                  <a:srgbClr val="FFC000"/>
                </a:solidFill>
                <a:latin typeface="Cambria Math"/>
                <a:cs typeface="Cambria Math"/>
              </a:rPr>
              <a:t> </a:t>
            </a:r>
            <a:r>
              <a:rPr lang="fr-FR" sz="2400" spc="-25" dirty="0" err="1">
                <a:solidFill>
                  <a:srgbClr val="FFC000"/>
                </a:solidFill>
                <a:latin typeface="Cambria Math"/>
                <a:cs typeface="Cambria Math"/>
              </a:rPr>
              <a:t>b</a:t>
            </a:r>
            <a:r>
              <a:rPr lang="fr-FR" sz="2400" spc="-25" baseline="-25000" dirty="0" err="1">
                <a:solidFill>
                  <a:srgbClr val="FFC000"/>
                </a:solidFill>
                <a:latin typeface="Cambria Math"/>
                <a:cs typeface="Cambria Math"/>
              </a:rPr>
              <a:t>w</a:t>
            </a:r>
            <a:endParaRPr lang="fr-FR" sz="2400" spc="-25" baseline="-25000" dirty="0">
              <a:solidFill>
                <a:srgbClr val="FFC000"/>
              </a:solidFill>
              <a:latin typeface="Cambria Math"/>
              <a:cs typeface="Cambria Math"/>
            </a:endParaRPr>
          </a:p>
          <a:p>
            <a:pPr marL="38099" marR="30479" indent="25399" algn="just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solidFill>
                  <a:srgbClr val="FFC000"/>
                </a:solidFill>
                <a:latin typeface="Cambria Math"/>
                <a:cs typeface="Cambria Math"/>
              </a:rPr>
              <a:t>0</a:t>
            </a:r>
            <a:endParaRPr lang="en-NZ" sz="2400" spc="-25" baseline="-25000" dirty="0">
              <a:solidFill>
                <a:srgbClr val="FFC000"/>
              </a:solidFill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solidFill>
                  <a:srgbClr val="FFC000"/>
                </a:solidFill>
                <a:latin typeface="Cambria Math"/>
                <a:cs typeface="Cambria Math"/>
              </a:rPr>
              <a:t>1</a:t>
            </a:r>
            <a:endParaRPr lang="en-NZ" sz="2400" spc="-25" baseline="-25000" dirty="0">
              <a:solidFill>
                <a:srgbClr val="FFC000"/>
              </a:solidFill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solidFill>
                  <a:srgbClr val="FFC000"/>
                </a:solidFill>
                <a:latin typeface="Cambria Math"/>
                <a:cs typeface="Cambria Math"/>
              </a:rPr>
              <a:t>0</a:t>
            </a:r>
            <a:endParaRPr lang="en-NZ" sz="2400" spc="-25" baseline="-25000" dirty="0">
              <a:solidFill>
                <a:srgbClr val="FFC000"/>
              </a:solidFill>
              <a:latin typeface="Cambria Math"/>
              <a:cs typeface="Cambria Math"/>
            </a:endParaRPr>
          </a:p>
        </p:txBody>
      </p:sp>
      <p:sp>
        <p:nvSpPr>
          <p:cNvPr id="42" name="object 5">
            <a:extLst>
              <a:ext uri="{FF2B5EF4-FFF2-40B4-BE49-F238E27FC236}">
                <a16:creationId xmlns:a16="http://schemas.microsoft.com/office/drawing/2014/main" id="{B142C88C-B70C-4C50-B930-C0BAACCB77F8}"/>
              </a:ext>
            </a:extLst>
          </p:cNvPr>
          <p:cNvSpPr/>
          <p:nvPr/>
        </p:nvSpPr>
        <p:spPr>
          <a:xfrm>
            <a:off x="11384568" y="2322361"/>
            <a:ext cx="564035" cy="3062539"/>
          </a:xfrm>
          <a:custGeom>
            <a:avLst/>
            <a:gdLst/>
            <a:ahLst/>
            <a:cxnLst/>
            <a:rect l="l" t="t" r="r" b="b"/>
            <a:pathLst>
              <a:path w="636904" h="1888489">
                <a:moveTo>
                  <a:pt x="104521" y="0"/>
                </a:moveTo>
                <a:lnTo>
                  <a:pt x="0" y="0"/>
                </a:lnTo>
                <a:lnTo>
                  <a:pt x="0" y="15240"/>
                </a:lnTo>
                <a:lnTo>
                  <a:pt x="0" y="1873250"/>
                </a:lnTo>
                <a:lnTo>
                  <a:pt x="0" y="1888490"/>
                </a:lnTo>
                <a:lnTo>
                  <a:pt x="104521" y="1888490"/>
                </a:lnTo>
                <a:lnTo>
                  <a:pt x="104521" y="1873250"/>
                </a:lnTo>
                <a:lnTo>
                  <a:pt x="36461" y="1873250"/>
                </a:lnTo>
                <a:lnTo>
                  <a:pt x="36461" y="15240"/>
                </a:lnTo>
                <a:lnTo>
                  <a:pt x="104521" y="15240"/>
                </a:lnTo>
                <a:lnTo>
                  <a:pt x="104521" y="0"/>
                </a:lnTo>
                <a:close/>
              </a:path>
              <a:path w="636904" h="1888489">
                <a:moveTo>
                  <a:pt x="636778" y="0"/>
                </a:moveTo>
                <a:lnTo>
                  <a:pt x="532244" y="0"/>
                </a:lnTo>
                <a:lnTo>
                  <a:pt x="532244" y="15240"/>
                </a:lnTo>
                <a:lnTo>
                  <a:pt x="600316" y="15240"/>
                </a:lnTo>
                <a:lnTo>
                  <a:pt x="600316" y="1873250"/>
                </a:lnTo>
                <a:lnTo>
                  <a:pt x="532244" y="1873250"/>
                </a:lnTo>
                <a:lnTo>
                  <a:pt x="532244" y="1888490"/>
                </a:lnTo>
                <a:lnTo>
                  <a:pt x="636778" y="1888490"/>
                </a:lnTo>
                <a:lnTo>
                  <a:pt x="636778" y="1873250"/>
                </a:lnTo>
                <a:lnTo>
                  <a:pt x="636778" y="15240"/>
                </a:lnTo>
                <a:lnTo>
                  <a:pt x="636778" y="0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B050"/>
              </a:solidFill>
            </a:endParaRPr>
          </a:p>
        </p:txBody>
      </p:sp>
      <p:sp>
        <p:nvSpPr>
          <p:cNvPr id="43" name="object 6">
            <a:extLst>
              <a:ext uri="{FF2B5EF4-FFF2-40B4-BE49-F238E27FC236}">
                <a16:creationId xmlns:a16="http://schemas.microsoft.com/office/drawing/2014/main" id="{294EB47C-CB9C-9883-325B-90F549DD03EE}"/>
              </a:ext>
            </a:extLst>
          </p:cNvPr>
          <p:cNvSpPr txBox="1"/>
          <p:nvPr/>
        </p:nvSpPr>
        <p:spPr>
          <a:xfrm>
            <a:off x="11443526" y="2152100"/>
            <a:ext cx="564033" cy="3200748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61593">
              <a:spcBef>
                <a:spcPts val="80"/>
              </a:spcBef>
            </a:pPr>
            <a:r>
              <a:rPr lang="fr-FR" sz="2400" spc="-25" dirty="0">
                <a:solidFill>
                  <a:srgbClr val="00B050"/>
                </a:solidFill>
                <a:latin typeface="Cambria Math"/>
                <a:cs typeface="Cambria Math"/>
              </a:rPr>
              <a:t>1</a:t>
            </a:r>
            <a:endParaRPr lang="fr-FR" sz="2400" spc="-25" baseline="-25000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61593">
              <a:spcBef>
                <a:spcPts val="80"/>
              </a:spcBef>
            </a:pPr>
            <a:r>
              <a:rPr lang="fr-FR" sz="2400" spc="-25" dirty="0" err="1">
                <a:solidFill>
                  <a:srgbClr val="00B050"/>
                </a:solidFill>
                <a:latin typeface="Cambria Math"/>
                <a:cs typeface="Cambria Math"/>
              </a:rPr>
              <a:t>b</a:t>
            </a:r>
            <a:r>
              <a:rPr lang="fr-FR" sz="2400" spc="-25" baseline="-25000" dirty="0" err="1">
                <a:solidFill>
                  <a:srgbClr val="00B050"/>
                </a:solidFill>
                <a:latin typeface="Cambria Math"/>
                <a:cs typeface="Cambria Math"/>
              </a:rPr>
              <a:t>x</a:t>
            </a:r>
            <a:endParaRPr lang="fr-FR" sz="2400" spc="-25" baseline="-25000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61593">
              <a:spcBef>
                <a:spcPts val="80"/>
              </a:spcBef>
            </a:pPr>
            <a:r>
              <a:rPr lang="fr-FR" sz="2400" spc="-25" dirty="0">
                <a:solidFill>
                  <a:srgbClr val="00B050"/>
                </a:solidFill>
                <a:latin typeface="Cambria Math"/>
                <a:cs typeface="Cambria Math"/>
              </a:rPr>
              <a:t>b</a:t>
            </a:r>
            <a:r>
              <a:rPr lang="fr-FR" sz="2800" spc="-37" baseline="-15277" dirty="0">
                <a:solidFill>
                  <a:srgbClr val="00B050"/>
                </a:solidFill>
                <a:latin typeface="Cambria Math"/>
                <a:cs typeface="Cambria Math"/>
              </a:rPr>
              <a:t>y</a:t>
            </a:r>
            <a:endParaRPr lang="fr-FR" sz="2800" baseline="-15277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  <a:spcBef>
                <a:spcPts val="375"/>
              </a:spcBef>
            </a:pPr>
            <a:r>
              <a:rPr lang="fr-FR" sz="2400" spc="-25" dirty="0" err="1">
                <a:solidFill>
                  <a:srgbClr val="00B050"/>
                </a:solidFill>
                <a:latin typeface="Cambria Math"/>
                <a:cs typeface="Cambria Math"/>
              </a:rPr>
              <a:t>b</a:t>
            </a:r>
            <a:r>
              <a:rPr lang="fr-FR" sz="2800" spc="-37" baseline="-15277" dirty="0" err="1">
                <a:solidFill>
                  <a:srgbClr val="00B050"/>
                </a:solidFill>
                <a:latin typeface="Cambria Math"/>
                <a:cs typeface="Cambria Math"/>
              </a:rPr>
              <a:t>h</a:t>
            </a:r>
            <a:r>
              <a:rPr lang="fr-FR" sz="2800" spc="-37" baseline="-15277" dirty="0">
                <a:solidFill>
                  <a:srgbClr val="00B050"/>
                </a:solidFill>
                <a:latin typeface="Cambria Math"/>
                <a:cs typeface="Cambria Math"/>
              </a:rPr>
              <a:t> </a:t>
            </a:r>
            <a:r>
              <a:rPr lang="fr-FR" sz="2400" spc="-25" dirty="0" err="1">
                <a:solidFill>
                  <a:srgbClr val="00B050"/>
                </a:solidFill>
                <a:latin typeface="Cambria Math"/>
                <a:cs typeface="Cambria Math"/>
              </a:rPr>
              <a:t>b</a:t>
            </a:r>
            <a:r>
              <a:rPr lang="fr-FR" sz="2400" spc="-25" baseline="-25000" dirty="0" err="1">
                <a:solidFill>
                  <a:srgbClr val="00B050"/>
                </a:solidFill>
                <a:latin typeface="Cambria Math"/>
                <a:cs typeface="Cambria Math"/>
              </a:rPr>
              <a:t>w</a:t>
            </a:r>
            <a:endParaRPr lang="fr-FR" sz="2400" spc="-25" baseline="-25000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38099" marR="30479" indent="25399" algn="just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solidFill>
                  <a:srgbClr val="00B050"/>
                </a:solidFill>
                <a:latin typeface="Cambria Math"/>
                <a:cs typeface="Cambria Math"/>
              </a:rPr>
              <a:t>0</a:t>
            </a:r>
            <a:endParaRPr lang="en-NZ" sz="2400" spc="-25" baseline="-25000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solidFill>
                  <a:srgbClr val="00B050"/>
                </a:solidFill>
                <a:latin typeface="Cambria Math"/>
                <a:cs typeface="Cambria Math"/>
              </a:rPr>
              <a:t>1</a:t>
            </a:r>
            <a:endParaRPr lang="en-NZ" sz="2400" spc="-25" baseline="-25000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solidFill>
                  <a:srgbClr val="00B050"/>
                </a:solidFill>
                <a:latin typeface="Cambria Math"/>
                <a:cs typeface="Cambria Math"/>
              </a:rPr>
              <a:t>0</a:t>
            </a:r>
            <a:endParaRPr lang="en-NZ" sz="2400" spc="-25" baseline="-25000" dirty="0">
              <a:solidFill>
                <a:srgbClr val="00B050"/>
              </a:solidFill>
              <a:latin typeface="Cambria Math"/>
              <a:cs typeface="Cambria Math"/>
            </a:endParaRPr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79F2267C-BD00-BC11-5EC8-CCBF0DAC7CD0}"/>
              </a:ext>
            </a:extLst>
          </p:cNvPr>
          <p:cNvSpPr/>
          <p:nvPr/>
        </p:nvSpPr>
        <p:spPr>
          <a:xfrm>
            <a:off x="4931417" y="3508427"/>
            <a:ext cx="1512000" cy="1512000"/>
          </a:xfrm>
          <a:prstGeom prst="cube">
            <a:avLst>
              <a:gd name="adj" fmla="val 5574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32BBEB0E-9E15-271F-375E-8D198D6D60E9}"/>
              </a:ext>
            </a:extLst>
          </p:cNvPr>
          <p:cNvSpPr/>
          <p:nvPr/>
        </p:nvSpPr>
        <p:spPr>
          <a:xfrm>
            <a:off x="4932635" y="3508427"/>
            <a:ext cx="1069200" cy="1069775"/>
          </a:xfrm>
          <a:prstGeom prst="cube">
            <a:avLst>
              <a:gd name="adj" fmla="val 787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DE8590E-684B-0526-5F42-2A9974CAB96B}"/>
              </a:ext>
            </a:extLst>
          </p:cNvPr>
          <p:cNvGrpSpPr/>
          <p:nvPr/>
        </p:nvGrpSpPr>
        <p:grpSpPr>
          <a:xfrm>
            <a:off x="4932635" y="4354427"/>
            <a:ext cx="666000" cy="666000"/>
            <a:chOff x="4952795" y="4755297"/>
            <a:chExt cx="645223" cy="64829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8C2124C-591B-C073-D8DA-8A872ADF62CE}"/>
                </a:ext>
              </a:extLst>
            </p:cNvPr>
            <p:cNvSpPr/>
            <p:nvPr/>
          </p:nvSpPr>
          <p:spPr>
            <a:xfrm>
              <a:off x="4952795" y="4755297"/>
              <a:ext cx="216000" cy="21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4918EA0-648B-ACA2-2E91-523C18D4C48C}"/>
                </a:ext>
              </a:extLst>
            </p:cNvPr>
            <p:cNvSpPr/>
            <p:nvPr/>
          </p:nvSpPr>
          <p:spPr>
            <a:xfrm>
              <a:off x="5173111" y="4755297"/>
              <a:ext cx="216000" cy="21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9E196D3-0F33-4A86-287A-6050B7A3B84D}"/>
                </a:ext>
              </a:extLst>
            </p:cNvPr>
            <p:cNvSpPr/>
            <p:nvPr/>
          </p:nvSpPr>
          <p:spPr>
            <a:xfrm>
              <a:off x="5382018" y="4755297"/>
              <a:ext cx="216000" cy="21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A9AA835-1798-5EC9-F57C-809495710C45}"/>
                </a:ext>
              </a:extLst>
            </p:cNvPr>
            <p:cNvSpPr/>
            <p:nvPr/>
          </p:nvSpPr>
          <p:spPr>
            <a:xfrm>
              <a:off x="4952795" y="4965896"/>
              <a:ext cx="216000" cy="21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6E2FD18-12B9-56A2-6720-0360A8CE7C1F}"/>
                </a:ext>
              </a:extLst>
            </p:cNvPr>
            <p:cNvSpPr/>
            <p:nvPr/>
          </p:nvSpPr>
          <p:spPr>
            <a:xfrm>
              <a:off x="5173111" y="4965896"/>
              <a:ext cx="216000" cy="21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1FDA9A-43F0-7ECD-2159-DF6A74A98AA0}"/>
                </a:ext>
              </a:extLst>
            </p:cNvPr>
            <p:cNvSpPr/>
            <p:nvPr/>
          </p:nvSpPr>
          <p:spPr>
            <a:xfrm>
              <a:off x="5382018" y="4965896"/>
              <a:ext cx="216000" cy="21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FC33CED-21B8-51CA-7B8A-05C2BE91BBD3}"/>
                </a:ext>
              </a:extLst>
            </p:cNvPr>
            <p:cNvSpPr/>
            <p:nvPr/>
          </p:nvSpPr>
          <p:spPr>
            <a:xfrm>
              <a:off x="4952795" y="5187594"/>
              <a:ext cx="216000" cy="21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9FF9FCF-3C89-4B2D-3CD8-6325E6ABDE44}"/>
                </a:ext>
              </a:extLst>
            </p:cNvPr>
            <p:cNvSpPr/>
            <p:nvPr/>
          </p:nvSpPr>
          <p:spPr>
            <a:xfrm>
              <a:off x="5173111" y="5187594"/>
              <a:ext cx="216000" cy="21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C0F0D0-8C65-AE0B-3D7F-143D2F2DD519}"/>
                </a:ext>
              </a:extLst>
            </p:cNvPr>
            <p:cNvSpPr/>
            <p:nvPr/>
          </p:nvSpPr>
          <p:spPr>
            <a:xfrm>
              <a:off x="5382018" y="5187594"/>
              <a:ext cx="216000" cy="21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56" name="object 3">
            <a:extLst>
              <a:ext uri="{FF2B5EF4-FFF2-40B4-BE49-F238E27FC236}">
                <a16:creationId xmlns:a16="http://schemas.microsoft.com/office/drawing/2014/main" id="{9705B81E-9683-4052-37D7-C65B3E590994}"/>
              </a:ext>
            </a:extLst>
          </p:cNvPr>
          <p:cNvSpPr txBox="1"/>
          <p:nvPr/>
        </p:nvSpPr>
        <p:spPr>
          <a:xfrm>
            <a:off x="5024465" y="2319940"/>
            <a:ext cx="2664460" cy="9093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6200"/>
              </a:lnSpc>
              <a:spcBef>
                <a:spcPts val="100"/>
              </a:spcBef>
            </a:pPr>
            <a:r>
              <a:rPr lang="fr-FR" sz="2400" dirty="0">
                <a:latin typeface="Century Schoolbook"/>
                <a:cs typeface="Century Schoolbook"/>
              </a:rPr>
              <a:t>Target output:</a:t>
            </a:r>
          </a:p>
          <a:p>
            <a:pPr marL="12700" marR="5080">
              <a:lnSpc>
                <a:spcPct val="126200"/>
              </a:lnSpc>
              <a:spcBef>
                <a:spcPts val="100"/>
              </a:spcBef>
            </a:pPr>
            <a:r>
              <a:rPr lang="fr-FR" sz="2400" dirty="0">
                <a:latin typeface="Century Schoolbook"/>
                <a:cs typeface="Century Schoolbook"/>
              </a:rPr>
              <a:t>3</a:t>
            </a:r>
            <a:r>
              <a:rPr lang="en-NZ" sz="2400" spc="-11" dirty="0">
                <a:latin typeface="Cambria Math"/>
                <a:cs typeface="Cambria Math"/>
              </a:rPr>
              <a:t>×</a:t>
            </a:r>
            <a:r>
              <a:rPr lang="fr-FR" sz="2400" dirty="0">
                <a:latin typeface="Century Schoolbook"/>
                <a:cs typeface="Century Schoolbook"/>
              </a:rPr>
              <a:t>3</a:t>
            </a:r>
            <a:r>
              <a:rPr lang="en-NZ" sz="2400" spc="-11" dirty="0">
                <a:latin typeface="Cambria Math"/>
                <a:cs typeface="Cambria Math"/>
              </a:rPr>
              <a:t>×</a:t>
            </a:r>
            <a:r>
              <a:rPr lang="fr-FR" sz="2400" dirty="0">
                <a:latin typeface="Century Schoolbook"/>
                <a:cs typeface="Century Schoolbook"/>
              </a:rPr>
              <a:t>8</a:t>
            </a:r>
            <a:endParaRPr sz="2400" dirty="0">
              <a:latin typeface="Century Schoolbook"/>
              <a:cs typeface="Century Schoolbook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DF455F-BFAC-69BF-D8E6-F172F753A8EE}"/>
              </a:ext>
            </a:extLst>
          </p:cNvPr>
          <p:cNvSpPr/>
          <p:nvPr/>
        </p:nvSpPr>
        <p:spPr>
          <a:xfrm>
            <a:off x="4936287" y="4353121"/>
            <a:ext cx="222955" cy="21049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F7DA99E9-B050-893A-E22A-2CFD79586ECA}"/>
              </a:ext>
            </a:extLst>
          </p:cNvPr>
          <p:cNvSpPr/>
          <p:nvPr/>
        </p:nvSpPr>
        <p:spPr>
          <a:xfrm>
            <a:off x="6216668" y="5622512"/>
            <a:ext cx="540000" cy="540000"/>
          </a:xfrm>
          <a:prstGeom prst="cube">
            <a:avLst>
              <a:gd name="adj" fmla="val 5574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9" name="Cube 58">
            <a:extLst>
              <a:ext uri="{FF2B5EF4-FFF2-40B4-BE49-F238E27FC236}">
                <a16:creationId xmlns:a16="http://schemas.microsoft.com/office/drawing/2014/main" id="{30F92127-5901-001A-CDAF-343088AE9553}"/>
              </a:ext>
            </a:extLst>
          </p:cNvPr>
          <p:cNvSpPr/>
          <p:nvPr/>
        </p:nvSpPr>
        <p:spPr>
          <a:xfrm>
            <a:off x="2607866" y="5368127"/>
            <a:ext cx="880407" cy="920936"/>
          </a:xfrm>
          <a:prstGeom prst="cube">
            <a:avLst>
              <a:gd name="adj" fmla="val 938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A08BC15-B196-1CE0-7566-56254216EF21}"/>
              </a:ext>
            </a:extLst>
          </p:cNvPr>
          <p:cNvCxnSpPr/>
          <p:nvPr/>
        </p:nvCxnSpPr>
        <p:spPr>
          <a:xfrm>
            <a:off x="3559881" y="5828595"/>
            <a:ext cx="528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E8F2C8C-F58F-BF6C-9D97-1A7D521685D7}"/>
              </a:ext>
            </a:extLst>
          </p:cNvPr>
          <p:cNvCxnSpPr/>
          <p:nvPr/>
        </p:nvCxnSpPr>
        <p:spPr>
          <a:xfrm>
            <a:off x="5567053" y="5844219"/>
            <a:ext cx="528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object 3">
            <a:extLst>
              <a:ext uri="{FF2B5EF4-FFF2-40B4-BE49-F238E27FC236}">
                <a16:creationId xmlns:a16="http://schemas.microsoft.com/office/drawing/2014/main" id="{1E7CE82C-04B2-9D96-FD90-D28DEC5AABF9}"/>
              </a:ext>
            </a:extLst>
          </p:cNvPr>
          <p:cNvSpPr txBox="1"/>
          <p:nvPr/>
        </p:nvSpPr>
        <p:spPr>
          <a:xfrm>
            <a:off x="4226675" y="5586240"/>
            <a:ext cx="1379151" cy="428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6200"/>
              </a:lnSpc>
              <a:spcBef>
                <a:spcPts val="100"/>
              </a:spcBef>
            </a:pPr>
            <a:r>
              <a:rPr lang="fr-FR" sz="2400" dirty="0" err="1">
                <a:latin typeface="Century Schoolbook"/>
                <a:cs typeface="Century Schoolbook"/>
              </a:rPr>
              <a:t>ConvNet</a:t>
            </a:r>
            <a:endParaRPr sz="2400" dirty="0">
              <a:latin typeface="Century Schoolbook"/>
              <a:cs typeface="Century Schoolbook"/>
            </a:endParaRPr>
          </a:p>
        </p:txBody>
      </p:sp>
      <p:sp>
        <p:nvSpPr>
          <p:cNvPr id="63" name="object 3">
            <a:extLst>
              <a:ext uri="{FF2B5EF4-FFF2-40B4-BE49-F238E27FC236}">
                <a16:creationId xmlns:a16="http://schemas.microsoft.com/office/drawing/2014/main" id="{3C74FD66-BAB5-0E9B-9BC4-B693F0211920}"/>
              </a:ext>
            </a:extLst>
          </p:cNvPr>
          <p:cNvSpPr txBox="1"/>
          <p:nvPr/>
        </p:nvSpPr>
        <p:spPr>
          <a:xfrm>
            <a:off x="432417" y="5670270"/>
            <a:ext cx="2031651" cy="6884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r">
              <a:lnSpc>
                <a:spcPct val="126200"/>
              </a:lnSpc>
              <a:spcBef>
                <a:spcPts val="100"/>
              </a:spcBef>
            </a:pPr>
            <a:r>
              <a:rPr lang="fr-FR" dirty="0">
                <a:latin typeface="Century Schoolbook"/>
                <a:cs typeface="Century Schoolbook"/>
              </a:rPr>
              <a:t>x</a:t>
            </a:r>
          </a:p>
          <a:p>
            <a:pPr marL="12700" marR="5080" algn="r">
              <a:lnSpc>
                <a:spcPct val="126200"/>
              </a:lnSpc>
              <a:spcBef>
                <a:spcPts val="100"/>
              </a:spcBef>
            </a:pPr>
            <a:r>
              <a:rPr lang="fr-FR" dirty="0">
                <a:latin typeface="Century Schoolbook"/>
                <a:cs typeface="Century Schoolbook"/>
              </a:rPr>
              <a:t>100</a:t>
            </a:r>
            <a:r>
              <a:rPr lang="en-NZ" spc="-11" dirty="0">
                <a:latin typeface="Cambria Math"/>
                <a:cs typeface="Cambria Math"/>
              </a:rPr>
              <a:t> × </a:t>
            </a:r>
            <a:r>
              <a:rPr lang="fr-FR" dirty="0">
                <a:latin typeface="Century Schoolbook"/>
                <a:cs typeface="Century Schoolbook"/>
              </a:rPr>
              <a:t>100</a:t>
            </a:r>
            <a:r>
              <a:rPr lang="en-NZ" spc="-11" dirty="0">
                <a:latin typeface="Cambria Math"/>
                <a:cs typeface="Cambria Math"/>
              </a:rPr>
              <a:t> × </a:t>
            </a:r>
            <a:r>
              <a:rPr lang="fr-FR" dirty="0">
                <a:latin typeface="Century Schoolbook"/>
                <a:cs typeface="Century Schoolbook"/>
              </a:rPr>
              <a:t>3</a:t>
            </a:r>
            <a:endParaRPr dirty="0">
              <a:latin typeface="Century Schoolbook"/>
              <a:cs typeface="Century Schoolbook"/>
            </a:endParaRPr>
          </a:p>
        </p:txBody>
      </p:sp>
      <p:sp>
        <p:nvSpPr>
          <p:cNvPr id="6144" name="object 3">
            <a:extLst>
              <a:ext uri="{FF2B5EF4-FFF2-40B4-BE49-F238E27FC236}">
                <a16:creationId xmlns:a16="http://schemas.microsoft.com/office/drawing/2014/main" id="{7FC78E03-743F-BD07-0069-CD36918D4C3A}"/>
              </a:ext>
            </a:extLst>
          </p:cNvPr>
          <p:cNvSpPr txBox="1"/>
          <p:nvPr/>
        </p:nvSpPr>
        <p:spPr>
          <a:xfrm>
            <a:off x="6913547" y="5670269"/>
            <a:ext cx="1109404" cy="6884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6200"/>
              </a:lnSpc>
              <a:spcBef>
                <a:spcPts val="100"/>
              </a:spcBef>
            </a:pPr>
            <a:r>
              <a:rPr lang="fr-FR" dirty="0">
                <a:latin typeface="Century Schoolbook"/>
                <a:cs typeface="Century Schoolbook"/>
              </a:rPr>
              <a:t>y</a:t>
            </a:r>
          </a:p>
          <a:p>
            <a:pPr marL="12700" marR="5080">
              <a:lnSpc>
                <a:spcPct val="126200"/>
              </a:lnSpc>
              <a:spcBef>
                <a:spcPts val="100"/>
              </a:spcBef>
            </a:pPr>
            <a:r>
              <a:rPr lang="fr-FR" dirty="0">
                <a:latin typeface="Century Schoolbook"/>
                <a:cs typeface="Century Schoolbook"/>
              </a:rPr>
              <a:t>3</a:t>
            </a:r>
            <a:r>
              <a:rPr lang="en-NZ" spc="-11" dirty="0">
                <a:latin typeface="Cambria Math"/>
                <a:cs typeface="Cambria Math"/>
              </a:rPr>
              <a:t> × </a:t>
            </a:r>
            <a:r>
              <a:rPr lang="fr-FR" dirty="0">
                <a:latin typeface="Century Schoolbook"/>
                <a:cs typeface="Century Schoolbook"/>
              </a:rPr>
              <a:t>3</a:t>
            </a:r>
            <a:r>
              <a:rPr lang="en-NZ" spc="-11" dirty="0">
                <a:latin typeface="Cambria Math"/>
                <a:cs typeface="Cambria Math"/>
              </a:rPr>
              <a:t> × </a:t>
            </a:r>
            <a:r>
              <a:rPr lang="fr-FR" dirty="0">
                <a:latin typeface="Century Schoolbook"/>
                <a:cs typeface="Century Schoolbook"/>
              </a:rPr>
              <a:t>8</a:t>
            </a:r>
            <a:endParaRPr dirty="0">
              <a:latin typeface="Century Schoolbook"/>
              <a:cs typeface="Century Schoolbook"/>
            </a:endParaRPr>
          </a:p>
        </p:txBody>
      </p:sp>
      <p:sp>
        <p:nvSpPr>
          <p:cNvPr id="6145" name="Slide Number Placeholder 8">
            <a:extLst>
              <a:ext uri="{FF2B5EF4-FFF2-40B4-BE49-F238E27FC236}">
                <a16:creationId xmlns:a16="http://schemas.microsoft.com/office/drawing/2014/main" id="{A38A8A7D-FD81-6206-EE14-BE9E177B8E4F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29</a:t>
            </a:fld>
            <a:endParaRPr lang="en-NZ"/>
          </a:p>
        </p:txBody>
      </p:sp>
      <p:sp>
        <p:nvSpPr>
          <p:cNvPr id="6147" name="object 3">
            <a:extLst>
              <a:ext uri="{FF2B5EF4-FFF2-40B4-BE49-F238E27FC236}">
                <a16:creationId xmlns:a16="http://schemas.microsoft.com/office/drawing/2014/main" id="{785B4702-3080-E3C9-AE9A-D4F31A13C104}"/>
              </a:ext>
            </a:extLst>
          </p:cNvPr>
          <p:cNvSpPr txBox="1"/>
          <p:nvPr/>
        </p:nvSpPr>
        <p:spPr>
          <a:xfrm>
            <a:off x="4661613" y="1373292"/>
            <a:ext cx="1886969" cy="893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6200"/>
              </a:lnSpc>
              <a:spcBef>
                <a:spcPts val="100"/>
              </a:spcBef>
            </a:pPr>
            <a:r>
              <a:rPr lang="en-NZ" sz="2400" dirty="0">
                <a:latin typeface="Century Schoolbook"/>
                <a:cs typeface="Century Schoolbook"/>
              </a:rPr>
              <a:t>What size is the output?</a:t>
            </a:r>
            <a:endParaRPr sz="2400" dirty="0">
              <a:latin typeface="Century Schoolbook"/>
              <a:cs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227774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7" grpId="0" animBg="1"/>
      <p:bldP spid="20" grpId="0" animBg="1"/>
      <p:bldP spid="21" grpId="0"/>
      <p:bldP spid="22" grpId="0"/>
      <p:bldP spid="23" grpId="0" animBg="1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0" grpId="0" animBg="1"/>
      <p:bldP spid="41" grpId="0"/>
      <p:bldP spid="42" grpId="0" animBg="1"/>
      <p:bldP spid="43" grpId="0"/>
      <p:bldP spid="44" grpId="0" animBg="1"/>
      <p:bldP spid="45" grpId="0" animBg="1"/>
      <p:bldP spid="56" grpId="0"/>
      <p:bldP spid="57" grpId="0" animBg="1"/>
      <p:bldP spid="58" grpId="0" animBg="1"/>
      <p:bldP spid="59" grpId="0" animBg="1"/>
      <p:bldP spid="62" grpId="0"/>
      <p:bldP spid="63" grpId="0"/>
      <p:bldP spid="6144" grpId="0"/>
      <p:bldP spid="6147" grpId="0"/>
      <p:bldP spid="614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ED82711-FA73-8406-96E9-F3EF93368B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51"/>
          <a:stretch/>
        </p:blipFill>
        <p:spPr>
          <a:xfrm>
            <a:off x="6583284" y="1782873"/>
            <a:ext cx="2990850" cy="39027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4C2190-ABD4-6438-6407-EEE419417B79}"/>
              </a:ext>
            </a:extLst>
          </p:cNvPr>
          <p:cNvSpPr txBox="1"/>
          <p:nvPr/>
        </p:nvSpPr>
        <p:spPr>
          <a:xfrm>
            <a:off x="7017948" y="4745923"/>
            <a:ext cx="1400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>
                <a:solidFill>
                  <a:srgbClr val="FF0000"/>
                </a:solidFill>
              </a:rPr>
              <a:t>1x0.1x0.1</a:t>
            </a:r>
          </a:p>
        </p:txBody>
      </p:sp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Clarifications from Last Lecture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Regular Deep </a:t>
            </a:r>
            <a:br>
              <a:rPr lang="en-NZ" b="0" dirty="0">
                <a:solidFill>
                  <a:schemeClr val="tx1"/>
                </a:solidFill>
              </a:rPr>
            </a:br>
            <a:r>
              <a:rPr lang="en-NZ" b="0" dirty="0">
                <a:solidFill>
                  <a:schemeClr val="tx1"/>
                </a:solidFill>
              </a:rPr>
              <a:t>Networks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3</a:t>
            </a:fld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EC1B0-6FF8-9AF5-E3A7-B3F5F58C8018}"/>
              </a:ext>
            </a:extLst>
          </p:cNvPr>
          <p:cNvSpPr txBox="1"/>
          <p:nvPr/>
        </p:nvSpPr>
        <p:spPr>
          <a:xfrm>
            <a:off x="8042355" y="28160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C8D0DC-F542-1FA7-2151-445AB5E4B3DF}"/>
              </a:ext>
            </a:extLst>
          </p:cNvPr>
          <p:cNvSpPr txBox="1"/>
          <p:nvPr/>
        </p:nvSpPr>
        <p:spPr>
          <a:xfrm>
            <a:off x="7548152" y="3717664"/>
            <a:ext cx="934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>
                <a:solidFill>
                  <a:srgbClr val="FF0000"/>
                </a:solidFill>
              </a:rPr>
              <a:t>1x0.1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A23B8-135B-A66C-D366-E1C2D45AFE5A}"/>
              </a:ext>
            </a:extLst>
          </p:cNvPr>
          <p:cNvSpPr/>
          <p:nvPr/>
        </p:nvSpPr>
        <p:spPr>
          <a:xfrm>
            <a:off x="7650178" y="2390115"/>
            <a:ext cx="52510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E9451-5A9B-619B-B65C-6B43584A055D}"/>
              </a:ext>
            </a:extLst>
          </p:cNvPr>
          <p:cNvSpPr txBox="1"/>
          <p:nvPr/>
        </p:nvSpPr>
        <p:spPr>
          <a:xfrm>
            <a:off x="8193608" y="1399250"/>
            <a:ext cx="48605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Z" sz="28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329154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YOLO: You Only Look Once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9" name="object 68">
            <a:extLst>
              <a:ext uri="{FF2B5EF4-FFF2-40B4-BE49-F238E27FC236}">
                <a16:creationId xmlns:a16="http://schemas.microsoft.com/office/drawing/2014/main" id="{670C84D9-3041-168D-F4E3-17A59EA514C7}"/>
              </a:ext>
            </a:extLst>
          </p:cNvPr>
          <p:cNvSpPr txBox="1"/>
          <p:nvPr/>
        </p:nvSpPr>
        <p:spPr>
          <a:xfrm>
            <a:off x="78739" y="6518175"/>
            <a:ext cx="8221980" cy="25583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spcBef>
                <a:spcPts val="75"/>
              </a:spcBef>
            </a:pPr>
            <a:r>
              <a:rPr sz="1600" dirty="0">
                <a:latin typeface="Century Schoolbook"/>
                <a:cs typeface="Century Schoolbook"/>
              </a:rPr>
              <a:t>[Redmon</a:t>
            </a:r>
            <a:r>
              <a:rPr sz="1600" spc="-20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et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al.,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2015,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You</a:t>
            </a:r>
            <a:r>
              <a:rPr sz="1600" spc="-5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Only</a:t>
            </a:r>
            <a:r>
              <a:rPr sz="1600" spc="-15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Look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Once: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Unified</a:t>
            </a:r>
            <a:r>
              <a:rPr sz="1600" spc="-5" dirty="0">
                <a:latin typeface="Century Schoolbook"/>
                <a:cs typeface="Century Schoolbook"/>
              </a:rPr>
              <a:t> </a:t>
            </a:r>
            <a:r>
              <a:rPr sz="1600" spc="-11" dirty="0">
                <a:latin typeface="Century Schoolbook"/>
                <a:cs typeface="Century Schoolbook"/>
              </a:rPr>
              <a:t>real-</a:t>
            </a:r>
            <a:r>
              <a:rPr sz="1600" dirty="0">
                <a:latin typeface="Century Schoolbook"/>
                <a:cs typeface="Century Schoolbook"/>
              </a:rPr>
              <a:t>time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object</a:t>
            </a:r>
            <a:r>
              <a:rPr sz="1600" spc="-11" dirty="0">
                <a:latin typeface="Century Schoolbook"/>
                <a:cs typeface="Century Schoolbook"/>
              </a:rPr>
              <a:t> detection]</a:t>
            </a:r>
            <a:endParaRPr sz="1600" dirty="0">
              <a:latin typeface="Century Schoolbook"/>
              <a:cs typeface="Century Schoolbook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D78416E2-55C5-935B-869E-6E84B0B49202}"/>
              </a:ext>
            </a:extLst>
          </p:cNvPr>
          <p:cNvSpPr txBox="1"/>
          <p:nvPr/>
        </p:nvSpPr>
        <p:spPr>
          <a:xfrm>
            <a:off x="78739" y="4132447"/>
            <a:ext cx="4495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5" dirty="0">
                <a:latin typeface="Century Schoolbook"/>
                <a:cs typeface="Century Schoolbook"/>
              </a:rPr>
              <a:t>100</a:t>
            </a:r>
            <a:endParaRPr sz="2000">
              <a:latin typeface="Century Schoolbook"/>
              <a:cs typeface="Century Schoolbook"/>
            </a:endParaRPr>
          </a:p>
        </p:txBody>
      </p:sp>
      <p:pic>
        <p:nvPicPr>
          <p:cNvPr id="8" name="object 6">
            <a:extLst>
              <a:ext uri="{FF2B5EF4-FFF2-40B4-BE49-F238E27FC236}">
                <a16:creationId xmlns:a16="http://schemas.microsoft.com/office/drawing/2014/main" id="{C76388A3-9E60-0C5F-98DB-013907ADBDD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9950" y="2554205"/>
            <a:ext cx="3436061" cy="3436061"/>
          </a:xfrm>
          <a:prstGeom prst="rect">
            <a:avLst/>
          </a:prstGeom>
        </p:spPr>
      </p:pic>
      <p:sp>
        <p:nvSpPr>
          <p:cNvPr id="9" name="object 9">
            <a:extLst>
              <a:ext uri="{FF2B5EF4-FFF2-40B4-BE49-F238E27FC236}">
                <a16:creationId xmlns:a16="http://schemas.microsoft.com/office/drawing/2014/main" id="{C484608A-13F8-E56A-2692-62CF3DC6900E}"/>
              </a:ext>
            </a:extLst>
          </p:cNvPr>
          <p:cNvSpPr/>
          <p:nvPr/>
        </p:nvSpPr>
        <p:spPr>
          <a:xfrm>
            <a:off x="567284" y="2527788"/>
            <a:ext cx="3527425" cy="3500755"/>
          </a:xfrm>
          <a:custGeom>
            <a:avLst/>
            <a:gdLst/>
            <a:ahLst/>
            <a:cxnLst/>
            <a:rect l="l" t="t" r="r" b="b"/>
            <a:pathLst>
              <a:path w="3527425" h="3500754">
                <a:moveTo>
                  <a:pt x="1188310" y="0"/>
                </a:moveTo>
                <a:lnTo>
                  <a:pt x="1188310" y="3500581"/>
                </a:lnTo>
              </a:path>
              <a:path w="3527425" h="3500754">
                <a:moveTo>
                  <a:pt x="2338521" y="0"/>
                </a:moveTo>
                <a:lnTo>
                  <a:pt x="2338521" y="3500581"/>
                </a:lnTo>
              </a:path>
              <a:path w="3527425" h="3500754">
                <a:moveTo>
                  <a:pt x="0" y="1179560"/>
                </a:moveTo>
                <a:lnTo>
                  <a:pt x="3526832" y="1179560"/>
                </a:lnTo>
              </a:path>
              <a:path w="3527425" h="3500754">
                <a:moveTo>
                  <a:pt x="0" y="2321021"/>
                </a:moveTo>
                <a:lnTo>
                  <a:pt x="3526832" y="2321021"/>
                </a:lnTo>
              </a:path>
              <a:path w="3527425" h="3500754">
                <a:moveTo>
                  <a:pt x="38100" y="0"/>
                </a:moveTo>
                <a:lnTo>
                  <a:pt x="38100" y="3500581"/>
                </a:lnTo>
              </a:path>
              <a:path w="3527425" h="3500754">
                <a:moveTo>
                  <a:pt x="3488731" y="0"/>
                </a:moveTo>
                <a:lnTo>
                  <a:pt x="3488731" y="3500581"/>
                </a:lnTo>
              </a:path>
              <a:path w="3527425" h="3500754">
                <a:moveTo>
                  <a:pt x="0" y="38100"/>
                </a:moveTo>
                <a:lnTo>
                  <a:pt x="3526832" y="38100"/>
                </a:lnTo>
              </a:path>
              <a:path w="3527425" h="3500754">
                <a:moveTo>
                  <a:pt x="0" y="3462481"/>
                </a:moveTo>
                <a:lnTo>
                  <a:pt x="3526832" y="3462481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DEAB9-4AE5-BF30-4A14-390C5D023769}"/>
              </a:ext>
            </a:extLst>
          </p:cNvPr>
          <p:cNvSpPr/>
          <p:nvPr/>
        </p:nvSpPr>
        <p:spPr>
          <a:xfrm>
            <a:off x="2948505" y="3692106"/>
            <a:ext cx="1116000" cy="111600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1AA211F-8790-F67B-9CA2-4A2E6E724B00}"/>
                  </a:ext>
                </a:extLst>
              </p14:cNvPr>
              <p14:cNvContentPartPr/>
              <p14:nvPr/>
            </p14:nvContentPartPr>
            <p14:xfrm>
              <a:off x="3248245" y="4117902"/>
              <a:ext cx="99720" cy="120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1AA211F-8790-F67B-9CA2-4A2E6E724B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39277" y="4108902"/>
                <a:ext cx="117297" cy="1382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object 12">
            <a:extLst>
              <a:ext uri="{FF2B5EF4-FFF2-40B4-BE49-F238E27FC236}">
                <a16:creationId xmlns:a16="http://schemas.microsoft.com/office/drawing/2014/main" id="{0C6D6483-A2F3-A111-3E42-700C33283496}"/>
              </a:ext>
            </a:extLst>
          </p:cNvPr>
          <p:cNvSpPr/>
          <p:nvPr/>
        </p:nvSpPr>
        <p:spPr>
          <a:xfrm>
            <a:off x="2839483" y="3901204"/>
            <a:ext cx="1059180" cy="596900"/>
          </a:xfrm>
          <a:custGeom>
            <a:avLst/>
            <a:gdLst/>
            <a:ahLst/>
            <a:cxnLst/>
            <a:rect l="l" t="t" r="r" b="b"/>
            <a:pathLst>
              <a:path w="1059179" h="596900">
                <a:moveTo>
                  <a:pt x="0" y="0"/>
                </a:moveTo>
                <a:lnTo>
                  <a:pt x="1058880" y="0"/>
                </a:lnTo>
                <a:lnTo>
                  <a:pt x="1058880" y="596814"/>
                </a:lnTo>
                <a:lnTo>
                  <a:pt x="0" y="59681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6" name="object 5">
            <a:extLst>
              <a:ext uri="{FF2B5EF4-FFF2-40B4-BE49-F238E27FC236}">
                <a16:creationId xmlns:a16="http://schemas.microsoft.com/office/drawing/2014/main" id="{B2FFA5F7-CFC7-BB1B-261C-D094FFB36FA6}"/>
              </a:ext>
            </a:extLst>
          </p:cNvPr>
          <p:cNvSpPr/>
          <p:nvPr/>
        </p:nvSpPr>
        <p:spPr>
          <a:xfrm>
            <a:off x="4991434" y="2927726"/>
            <a:ext cx="564035" cy="3062539"/>
          </a:xfrm>
          <a:custGeom>
            <a:avLst/>
            <a:gdLst/>
            <a:ahLst/>
            <a:cxnLst/>
            <a:rect l="l" t="t" r="r" b="b"/>
            <a:pathLst>
              <a:path w="636904" h="1888489">
                <a:moveTo>
                  <a:pt x="104521" y="0"/>
                </a:moveTo>
                <a:lnTo>
                  <a:pt x="0" y="0"/>
                </a:lnTo>
                <a:lnTo>
                  <a:pt x="0" y="15240"/>
                </a:lnTo>
                <a:lnTo>
                  <a:pt x="0" y="1873250"/>
                </a:lnTo>
                <a:lnTo>
                  <a:pt x="0" y="1888490"/>
                </a:lnTo>
                <a:lnTo>
                  <a:pt x="104521" y="1888490"/>
                </a:lnTo>
                <a:lnTo>
                  <a:pt x="104521" y="1873250"/>
                </a:lnTo>
                <a:lnTo>
                  <a:pt x="36461" y="1873250"/>
                </a:lnTo>
                <a:lnTo>
                  <a:pt x="36461" y="15240"/>
                </a:lnTo>
                <a:lnTo>
                  <a:pt x="104521" y="15240"/>
                </a:lnTo>
                <a:lnTo>
                  <a:pt x="104521" y="0"/>
                </a:lnTo>
                <a:close/>
              </a:path>
              <a:path w="636904" h="1888489">
                <a:moveTo>
                  <a:pt x="636778" y="0"/>
                </a:moveTo>
                <a:lnTo>
                  <a:pt x="532244" y="0"/>
                </a:lnTo>
                <a:lnTo>
                  <a:pt x="532244" y="15240"/>
                </a:lnTo>
                <a:lnTo>
                  <a:pt x="600316" y="15240"/>
                </a:lnTo>
                <a:lnTo>
                  <a:pt x="600316" y="1873250"/>
                </a:lnTo>
                <a:lnTo>
                  <a:pt x="532244" y="1873250"/>
                </a:lnTo>
                <a:lnTo>
                  <a:pt x="532244" y="1888490"/>
                </a:lnTo>
                <a:lnTo>
                  <a:pt x="636778" y="1888490"/>
                </a:lnTo>
                <a:lnTo>
                  <a:pt x="636778" y="1873250"/>
                </a:lnTo>
                <a:lnTo>
                  <a:pt x="636778" y="15240"/>
                </a:lnTo>
                <a:lnTo>
                  <a:pt x="636778" y="0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B050"/>
              </a:solidFill>
            </a:endParaRPr>
          </a:p>
        </p:txBody>
      </p:sp>
      <p:sp>
        <p:nvSpPr>
          <p:cNvPr id="6147" name="object 6">
            <a:extLst>
              <a:ext uri="{FF2B5EF4-FFF2-40B4-BE49-F238E27FC236}">
                <a16:creationId xmlns:a16="http://schemas.microsoft.com/office/drawing/2014/main" id="{147C7F61-8DB3-2D08-25B9-CE0992B89DBC}"/>
              </a:ext>
            </a:extLst>
          </p:cNvPr>
          <p:cNvSpPr txBox="1"/>
          <p:nvPr/>
        </p:nvSpPr>
        <p:spPr>
          <a:xfrm>
            <a:off x="5050392" y="2757465"/>
            <a:ext cx="564033" cy="3200748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61593">
              <a:spcBef>
                <a:spcPts val="80"/>
              </a:spcBef>
            </a:pPr>
            <a:r>
              <a:rPr lang="fr-FR" sz="2400" spc="-25" dirty="0">
                <a:solidFill>
                  <a:srgbClr val="00B050"/>
                </a:solidFill>
                <a:latin typeface="Cambria Math"/>
                <a:cs typeface="Cambria Math"/>
              </a:rPr>
              <a:t>1</a:t>
            </a:r>
            <a:endParaRPr lang="fr-FR" sz="2400" spc="-25" baseline="-25000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61593">
              <a:spcBef>
                <a:spcPts val="80"/>
              </a:spcBef>
            </a:pPr>
            <a:r>
              <a:rPr lang="fr-FR" sz="2400" spc="-25" dirty="0" err="1">
                <a:solidFill>
                  <a:srgbClr val="00B050"/>
                </a:solidFill>
                <a:latin typeface="Cambria Math"/>
                <a:cs typeface="Cambria Math"/>
              </a:rPr>
              <a:t>b</a:t>
            </a:r>
            <a:r>
              <a:rPr lang="fr-FR" sz="2400" spc="-25" baseline="-25000" dirty="0" err="1">
                <a:solidFill>
                  <a:srgbClr val="00B050"/>
                </a:solidFill>
                <a:latin typeface="Cambria Math"/>
                <a:cs typeface="Cambria Math"/>
              </a:rPr>
              <a:t>x</a:t>
            </a:r>
            <a:endParaRPr lang="fr-FR" sz="2400" spc="-25" baseline="-25000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61593">
              <a:spcBef>
                <a:spcPts val="80"/>
              </a:spcBef>
            </a:pPr>
            <a:r>
              <a:rPr lang="fr-FR" sz="2400" spc="-25" dirty="0">
                <a:solidFill>
                  <a:srgbClr val="00B050"/>
                </a:solidFill>
                <a:latin typeface="Cambria Math"/>
                <a:cs typeface="Cambria Math"/>
              </a:rPr>
              <a:t>b</a:t>
            </a:r>
            <a:r>
              <a:rPr lang="fr-FR" sz="2800" spc="-37" baseline="-15277" dirty="0">
                <a:solidFill>
                  <a:srgbClr val="00B050"/>
                </a:solidFill>
                <a:latin typeface="Cambria Math"/>
                <a:cs typeface="Cambria Math"/>
              </a:rPr>
              <a:t>y</a:t>
            </a:r>
            <a:endParaRPr lang="fr-FR" sz="2800" baseline="-15277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  <a:spcBef>
                <a:spcPts val="375"/>
              </a:spcBef>
            </a:pPr>
            <a:r>
              <a:rPr lang="fr-FR" sz="2400" spc="-25" dirty="0" err="1">
                <a:solidFill>
                  <a:srgbClr val="00B050"/>
                </a:solidFill>
                <a:latin typeface="Cambria Math"/>
                <a:cs typeface="Cambria Math"/>
              </a:rPr>
              <a:t>b</a:t>
            </a:r>
            <a:r>
              <a:rPr lang="fr-FR" sz="2800" spc="-37" baseline="-15277" dirty="0" err="1">
                <a:solidFill>
                  <a:srgbClr val="00B050"/>
                </a:solidFill>
                <a:latin typeface="Cambria Math"/>
                <a:cs typeface="Cambria Math"/>
              </a:rPr>
              <a:t>h</a:t>
            </a:r>
            <a:r>
              <a:rPr lang="fr-FR" sz="2800" spc="-37" baseline="-15277" dirty="0">
                <a:solidFill>
                  <a:srgbClr val="00B050"/>
                </a:solidFill>
                <a:latin typeface="Cambria Math"/>
                <a:cs typeface="Cambria Math"/>
              </a:rPr>
              <a:t> </a:t>
            </a:r>
            <a:r>
              <a:rPr lang="fr-FR" sz="2400" spc="-25" dirty="0" err="1">
                <a:solidFill>
                  <a:srgbClr val="00B050"/>
                </a:solidFill>
                <a:latin typeface="Cambria Math"/>
                <a:cs typeface="Cambria Math"/>
              </a:rPr>
              <a:t>b</a:t>
            </a:r>
            <a:r>
              <a:rPr lang="fr-FR" sz="2400" spc="-25" baseline="-25000" dirty="0" err="1">
                <a:solidFill>
                  <a:srgbClr val="00B050"/>
                </a:solidFill>
                <a:latin typeface="Cambria Math"/>
                <a:cs typeface="Cambria Math"/>
              </a:rPr>
              <a:t>w</a:t>
            </a:r>
            <a:endParaRPr lang="fr-FR" sz="2400" spc="-25" baseline="-25000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38099" marR="30479" indent="25399" algn="just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solidFill>
                  <a:srgbClr val="00B050"/>
                </a:solidFill>
                <a:latin typeface="Cambria Math"/>
                <a:cs typeface="Cambria Math"/>
              </a:rPr>
              <a:t>0</a:t>
            </a:r>
            <a:endParaRPr lang="en-NZ" sz="2400" spc="-25" baseline="-25000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solidFill>
                  <a:srgbClr val="00B050"/>
                </a:solidFill>
                <a:latin typeface="Cambria Math"/>
                <a:cs typeface="Cambria Math"/>
              </a:rPr>
              <a:t>1</a:t>
            </a:r>
            <a:endParaRPr lang="en-NZ" sz="2400" spc="-25" baseline="-25000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  <a:spcBef>
                <a:spcPts val="375"/>
              </a:spcBef>
            </a:pPr>
            <a:r>
              <a:rPr lang="en-NZ" sz="2400" spc="-25" dirty="0">
                <a:solidFill>
                  <a:srgbClr val="00B050"/>
                </a:solidFill>
                <a:latin typeface="Cambria Math"/>
                <a:cs typeface="Cambria Math"/>
              </a:rPr>
              <a:t>0</a:t>
            </a:r>
            <a:endParaRPr lang="en-NZ" sz="2400" spc="-25" baseline="-25000" dirty="0">
              <a:solidFill>
                <a:srgbClr val="00B050"/>
              </a:solidFill>
              <a:latin typeface="Cambria Math"/>
              <a:cs typeface="Cambria Math"/>
            </a:endParaRPr>
          </a:p>
        </p:txBody>
      </p:sp>
      <p:sp>
        <p:nvSpPr>
          <p:cNvPr id="6148" name="Oval 6147">
            <a:extLst>
              <a:ext uri="{FF2B5EF4-FFF2-40B4-BE49-F238E27FC236}">
                <a16:creationId xmlns:a16="http://schemas.microsoft.com/office/drawing/2014/main" id="{1F7F7D4B-9B8A-28BD-88A9-E32AF5DD771F}"/>
              </a:ext>
            </a:extLst>
          </p:cNvPr>
          <p:cNvSpPr/>
          <p:nvPr/>
        </p:nvSpPr>
        <p:spPr>
          <a:xfrm>
            <a:off x="2858505" y="360210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149" name="Oval 6148">
            <a:extLst>
              <a:ext uri="{FF2B5EF4-FFF2-40B4-BE49-F238E27FC236}">
                <a16:creationId xmlns:a16="http://schemas.microsoft.com/office/drawing/2014/main" id="{6DE5F576-2681-DC42-3D0D-FEC4226DA716}"/>
              </a:ext>
            </a:extLst>
          </p:cNvPr>
          <p:cNvSpPr/>
          <p:nvPr/>
        </p:nvSpPr>
        <p:spPr>
          <a:xfrm>
            <a:off x="3970258" y="474452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150" name="TextBox 6149">
            <a:extLst>
              <a:ext uri="{FF2B5EF4-FFF2-40B4-BE49-F238E27FC236}">
                <a16:creationId xmlns:a16="http://schemas.microsoft.com/office/drawing/2014/main" id="{8E7F98DF-B949-D3E3-537F-B35B8BB01451}"/>
              </a:ext>
            </a:extLst>
          </p:cNvPr>
          <p:cNvSpPr txBox="1"/>
          <p:nvPr/>
        </p:nvSpPr>
        <p:spPr>
          <a:xfrm>
            <a:off x="2434699" y="3284497"/>
            <a:ext cx="84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(0,0)</a:t>
            </a:r>
            <a:endParaRPr lang="en-NZ" dirty="0">
              <a:solidFill>
                <a:srgbClr val="0070C0"/>
              </a:solidFill>
            </a:endParaRPr>
          </a:p>
        </p:txBody>
      </p:sp>
      <p:sp>
        <p:nvSpPr>
          <p:cNvPr id="6151" name="TextBox 6150">
            <a:extLst>
              <a:ext uri="{FF2B5EF4-FFF2-40B4-BE49-F238E27FC236}">
                <a16:creationId xmlns:a16="http://schemas.microsoft.com/office/drawing/2014/main" id="{B7367F71-2639-6535-8B75-0A643832FD5D}"/>
              </a:ext>
            </a:extLst>
          </p:cNvPr>
          <p:cNvSpPr txBox="1"/>
          <p:nvPr/>
        </p:nvSpPr>
        <p:spPr>
          <a:xfrm>
            <a:off x="4049577" y="4806118"/>
            <a:ext cx="84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(1,1)</a:t>
            </a:r>
            <a:endParaRPr lang="en-NZ" dirty="0">
              <a:solidFill>
                <a:srgbClr val="0070C0"/>
              </a:solidFill>
            </a:endParaRPr>
          </a:p>
        </p:txBody>
      </p:sp>
      <p:cxnSp>
        <p:nvCxnSpPr>
          <p:cNvPr id="6152" name="Straight Arrow Connector 6151">
            <a:extLst>
              <a:ext uri="{FF2B5EF4-FFF2-40B4-BE49-F238E27FC236}">
                <a16:creationId xmlns:a16="http://schemas.microsoft.com/office/drawing/2014/main" id="{41F96B00-479B-1B59-2D02-B6E8F8559DFC}"/>
              </a:ext>
            </a:extLst>
          </p:cNvPr>
          <p:cNvCxnSpPr/>
          <p:nvPr/>
        </p:nvCxnSpPr>
        <p:spPr>
          <a:xfrm>
            <a:off x="5614425" y="3469164"/>
            <a:ext cx="351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3" name="Straight Arrow Connector 6152">
            <a:extLst>
              <a:ext uri="{FF2B5EF4-FFF2-40B4-BE49-F238E27FC236}">
                <a16:creationId xmlns:a16="http://schemas.microsoft.com/office/drawing/2014/main" id="{8F7A5293-2AF4-F921-858D-13CF6DC88EA7}"/>
              </a:ext>
            </a:extLst>
          </p:cNvPr>
          <p:cNvCxnSpPr/>
          <p:nvPr/>
        </p:nvCxnSpPr>
        <p:spPr>
          <a:xfrm>
            <a:off x="5614425" y="3787521"/>
            <a:ext cx="351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4" name="Straight Arrow Connector 6153">
            <a:extLst>
              <a:ext uri="{FF2B5EF4-FFF2-40B4-BE49-F238E27FC236}">
                <a16:creationId xmlns:a16="http://schemas.microsoft.com/office/drawing/2014/main" id="{E662F7DE-BB20-AA59-6A8D-C82E9FB45495}"/>
              </a:ext>
            </a:extLst>
          </p:cNvPr>
          <p:cNvCxnSpPr/>
          <p:nvPr/>
        </p:nvCxnSpPr>
        <p:spPr>
          <a:xfrm>
            <a:off x="5614424" y="4218628"/>
            <a:ext cx="351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5" name="Straight Arrow Connector 6154">
            <a:extLst>
              <a:ext uri="{FF2B5EF4-FFF2-40B4-BE49-F238E27FC236}">
                <a16:creationId xmlns:a16="http://schemas.microsoft.com/office/drawing/2014/main" id="{D45CFCC0-DD32-B556-27AC-CE194F1EA621}"/>
              </a:ext>
            </a:extLst>
          </p:cNvPr>
          <p:cNvCxnSpPr/>
          <p:nvPr/>
        </p:nvCxnSpPr>
        <p:spPr>
          <a:xfrm>
            <a:off x="5614424" y="4534526"/>
            <a:ext cx="351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56" name="TextBox 6155">
            <a:extLst>
              <a:ext uri="{FF2B5EF4-FFF2-40B4-BE49-F238E27FC236}">
                <a16:creationId xmlns:a16="http://schemas.microsoft.com/office/drawing/2014/main" id="{308C8408-638F-5776-9A4E-DA5C57DEB924}"/>
              </a:ext>
            </a:extLst>
          </p:cNvPr>
          <p:cNvSpPr txBox="1"/>
          <p:nvPr/>
        </p:nvSpPr>
        <p:spPr>
          <a:xfrm>
            <a:off x="6088714" y="3244334"/>
            <a:ext cx="454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x position of middle of </a:t>
            </a:r>
            <a:r>
              <a:rPr lang="fr-FR" dirty="0" err="1">
                <a:solidFill>
                  <a:srgbClr val="0070C0"/>
                </a:solidFill>
              </a:rPr>
              <a:t>bb</a:t>
            </a:r>
            <a:r>
              <a:rPr lang="fr-FR" dirty="0">
                <a:solidFill>
                  <a:srgbClr val="0070C0"/>
                </a:solidFill>
              </a:rPr>
              <a:t> to </a:t>
            </a:r>
            <a:r>
              <a:rPr lang="fr-FR" dirty="0" err="1">
                <a:solidFill>
                  <a:srgbClr val="0070C0"/>
                </a:solidFill>
              </a:rPr>
              <a:t>cell</a:t>
            </a:r>
            <a:r>
              <a:rPr lang="fr-FR" dirty="0">
                <a:solidFill>
                  <a:srgbClr val="0070C0"/>
                </a:solidFill>
              </a:rPr>
              <a:t> (0,0) = 0.4</a:t>
            </a:r>
            <a:endParaRPr lang="en-NZ" dirty="0">
              <a:solidFill>
                <a:srgbClr val="0070C0"/>
              </a:solidFill>
            </a:endParaRPr>
          </a:p>
        </p:txBody>
      </p:sp>
      <p:cxnSp>
        <p:nvCxnSpPr>
          <p:cNvPr id="6157" name="Straight Arrow Connector 6156">
            <a:extLst>
              <a:ext uri="{FF2B5EF4-FFF2-40B4-BE49-F238E27FC236}">
                <a16:creationId xmlns:a16="http://schemas.microsoft.com/office/drawing/2014/main" id="{C9939B10-9365-6884-A06E-3E46AD47A6E1}"/>
              </a:ext>
            </a:extLst>
          </p:cNvPr>
          <p:cNvCxnSpPr>
            <a:cxnSpLocks/>
          </p:cNvCxnSpPr>
          <p:nvPr/>
        </p:nvCxnSpPr>
        <p:spPr>
          <a:xfrm>
            <a:off x="3001460" y="3795422"/>
            <a:ext cx="39946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8" name="Straight Arrow Connector 6157">
            <a:extLst>
              <a:ext uri="{FF2B5EF4-FFF2-40B4-BE49-F238E27FC236}">
                <a16:creationId xmlns:a16="http://schemas.microsoft.com/office/drawing/2014/main" id="{2C4AD332-700F-4DDF-4170-84E7AD3A2748}"/>
              </a:ext>
            </a:extLst>
          </p:cNvPr>
          <p:cNvCxnSpPr>
            <a:cxnSpLocks/>
          </p:cNvCxnSpPr>
          <p:nvPr/>
        </p:nvCxnSpPr>
        <p:spPr>
          <a:xfrm>
            <a:off x="3400919" y="3782107"/>
            <a:ext cx="0" cy="35034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9" name="TextBox 6158">
            <a:extLst>
              <a:ext uri="{FF2B5EF4-FFF2-40B4-BE49-F238E27FC236}">
                <a16:creationId xmlns:a16="http://schemas.microsoft.com/office/drawing/2014/main" id="{235603BD-1B98-D9C7-10D2-A90F0F133F89}"/>
              </a:ext>
            </a:extLst>
          </p:cNvPr>
          <p:cNvSpPr txBox="1"/>
          <p:nvPr/>
        </p:nvSpPr>
        <p:spPr>
          <a:xfrm>
            <a:off x="6088714" y="3613666"/>
            <a:ext cx="454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y position of middle of </a:t>
            </a:r>
            <a:r>
              <a:rPr lang="fr-FR" dirty="0" err="1">
                <a:solidFill>
                  <a:srgbClr val="0070C0"/>
                </a:solidFill>
              </a:rPr>
              <a:t>bb</a:t>
            </a:r>
            <a:r>
              <a:rPr lang="fr-FR" dirty="0">
                <a:solidFill>
                  <a:srgbClr val="0070C0"/>
                </a:solidFill>
              </a:rPr>
              <a:t> to </a:t>
            </a:r>
            <a:r>
              <a:rPr lang="fr-FR" dirty="0" err="1">
                <a:solidFill>
                  <a:srgbClr val="0070C0"/>
                </a:solidFill>
              </a:rPr>
              <a:t>cell</a:t>
            </a:r>
            <a:r>
              <a:rPr lang="fr-FR" dirty="0">
                <a:solidFill>
                  <a:srgbClr val="0070C0"/>
                </a:solidFill>
              </a:rPr>
              <a:t> (0,0) = 0.3</a:t>
            </a:r>
            <a:endParaRPr lang="en-NZ" dirty="0">
              <a:solidFill>
                <a:srgbClr val="0070C0"/>
              </a:solidFill>
            </a:endParaRPr>
          </a:p>
        </p:txBody>
      </p:sp>
      <p:sp>
        <p:nvSpPr>
          <p:cNvPr id="6160" name="TextBox 6159">
            <a:extLst>
              <a:ext uri="{FF2B5EF4-FFF2-40B4-BE49-F238E27FC236}">
                <a16:creationId xmlns:a16="http://schemas.microsoft.com/office/drawing/2014/main" id="{87735B7F-37FD-AE4E-FE8A-0178A353E4D1}"/>
              </a:ext>
            </a:extLst>
          </p:cNvPr>
          <p:cNvSpPr txBox="1"/>
          <p:nvPr/>
        </p:nvSpPr>
        <p:spPr>
          <a:xfrm>
            <a:off x="6088715" y="4014988"/>
            <a:ext cx="464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B0F0"/>
                </a:solidFill>
              </a:rPr>
              <a:t>heigth</a:t>
            </a:r>
            <a:r>
              <a:rPr lang="fr-FR" dirty="0">
                <a:solidFill>
                  <a:srgbClr val="00B0F0"/>
                </a:solidFill>
              </a:rPr>
              <a:t> of </a:t>
            </a:r>
            <a:r>
              <a:rPr lang="fr-FR" dirty="0" err="1">
                <a:solidFill>
                  <a:srgbClr val="00B0F0"/>
                </a:solidFill>
              </a:rPr>
              <a:t>bb</a:t>
            </a:r>
            <a:r>
              <a:rPr lang="fr-FR" dirty="0">
                <a:solidFill>
                  <a:srgbClr val="00B0F0"/>
                </a:solidFill>
              </a:rPr>
              <a:t> as a fraction of </a:t>
            </a:r>
            <a:r>
              <a:rPr lang="fr-FR" dirty="0" err="1">
                <a:solidFill>
                  <a:srgbClr val="00B0F0"/>
                </a:solidFill>
              </a:rPr>
              <a:t>cell</a:t>
            </a:r>
            <a:r>
              <a:rPr lang="fr-FR" dirty="0">
                <a:solidFill>
                  <a:srgbClr val="00B0F0"/>
                </a:solidFill>
              </a:rPr>
              <a:t> size = 0.5</a:t>
            </a:r>
            <a:endParaRPr lang="en-NZ" dirty="0">
              <a:solidFill>
                <a:srgbClr val="00B0F0"/>
              </a:solidFill>
            </a:endParaRPr>
          </a:p>
        </p:txBody>
      </p:sp>
      <p:sp>
        <p:nvSpPr>
          <p:cNvPr id="6161" name="TextBox 6160">
            <a:extLst>
              <a:ext uri="{FF2B5EF4-FFF2-40B4-BE49-F238E27FC236}">
                <a16:creationId xmlns:a16="http://schemas.microsoft.com/office/drawing/2014/main" id="{DB3231C4-66C8-641D-B7CB-82312E4872BE}"/>
              </a:ext>
            </a:extLst>
          </p:cNvPr>
          <p:cNvSpPr txBox="1"/>
          <p:nvPr/>
        </p:nvSpPr>
        <p:spPr>
          <a:xfrm>
            <a:off x="6088715" y="4362516"/>
            <a:ext cx="464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B0F0"/>
                </a:solidFill>
              </a:rPr>
              <a:t>width</a:t>
            </a:r>
            <a:r>
              <a:rPr lang="fr-FR" dirty="0">
                <a:solidFill>
                  <a:srgbClr val="00B0F0"/>
                </a:solidFill>
              </a:rPr>
              <a:t> of </a:t>
            </a:r>
            <a:r>
              <a:rPr lang="fr-FR" dirty="0" err="1">
                <a:solidFill>
                  <a:srgbClr val="00B0F0"/>
                </a:solidFill>
              </a:rPr>
              <a:t>bb</a:t>
            </a:r>
            <a:r>
              <a:rPr lang="fr-FR" dirty="0">
                <a:solidFill>
                  <a:srgbClr val="00B0F0"/>
                </a:solidFill>
              </a:rPr>
              <a:t> as a fraction of </a:t>
            </a:r>
            <a:r>
              <a:rPr lang="fr-FR" dirty="0" err="1">
                <a:solidFill>
                  <a:srgbClr val="00B0F0"/>
                </a:solidFill>
              </a:rPr>
              <a:t>cell</a:t>
            </a:r>
            <a:r>
              <a:rPr lang="fr-FR" dirty="0">
                <a:solidFill>
                  <a:srgbClr val="00B0F0"/>
                </a:solidFill>
              </a:rPr>
              <a:t> size = 0.9</a:t>
            </a:r>
            <a:endParaRPr lang="en-NZ" dirty="0">
              <a:solidFill>
                <a:srgbClr val="00B0F0"/>
              </a:solidFill>
            </a:endParaRPr>
          </a:p>
        </p:txBody>
      </p:sp>
      <p:cxnSp>
        <p:nvCxnSpPr>
          <p:cNvPr id="6162" name="Straight Arrow Connector 6161">
            <a:extLst>
              <a:ext uri="{FF2B5EF4-FFF2-40B4-BE49-F238E27FC236}">
                <a16:creationId xmlns:a16="http://schemas.microsoft.com/office/drawing/2014/main" id="{6369F0A3-208F-05E3-AF8E-53B346182812}"/>
              </a:ext>
            </a:extLst>
          </p:cNvPr>
          <p:cNvCxnSpPr>
            <a:cxnSpLocks/>
          </p:cNvCxnSpPr>
          <p:nvPr/>
        </p:nvCxnSpPr>
        <p:spPr>
          <a:xfrm>
            <a:off x="2769073" y="4628485"/>
            <a:ext cx="1149887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3" name="Straight Arrow Connector 6162">
            <a:extLst>
              <a:ext uri="{FF2B5EF4-FFF2-40B4-BE49-F238E27FC236}">
                <a16:creationId xmlns:a16="http://schemas.microsoft.com/office/drawing/2014/main" id="{5D32C55E-EA47-BD7E-F161-97A0CC0358DC}"/>
              </a:ext>
            </a:extLst>
          </p:cNvPr>
          <p:cNvCxnSpPr>
            <a:cxnSpLocks/>
          </p:cNvCxnSpPr>
          <p:nvPr/>
        </p:nvCxnSpPr>
        <p:spPr>
          <a:xfrm>
            <a:off x="3969765" y="3904148"/>
            <a:ext cx="0" cy="629659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4" name="Left Brace 6163">
            <a:extLst>
              <a:ext uri="{FF2B5EF4-FFF2-40B4-BE49-F238E27FC236}">
                <a16:creationId xmlns:a16="http://schemas.microsoft.com/office/drawing/2014/main" id="{59120D6F-4689-8095-6E6F-4A9ABDF77132}"/>
              </a:ext>
            </a:extLst>
          </p:cNvPr>
          <p:cNvSpPr/>
          <p:nvPr/>
        </p:nvSpPr>
        <p:spPr>
          <a:xfrm rot="10800000">
            <a:off x="10554035" y="3284498"/>
            <a:ext cx="184060" cy="62505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165" name="TextBox 6164">
            <a:extLst>
              <a:ext uri="{FF2B5EF4-FFF2-40B4-BE49-F238E27FC236}">
                <a16:creationId xmlns:a16="http://schemas.microsoft.com/office/drawing/2014/main" id="{E9F80483-0E95-B60A-6E39-739DC2703679}"/>
              </a:ext>
            </a:extLst>
          </p:cNvPr>
          <p:cNvSpPr txBox="1"/>
          <p:nvPr/>
        </p:nvSpPr>
        <p:spPr>
          <a:xfrm>
            <a:off x="10738094" y="3273857"/>
            <a:ext cx="1122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Between</a:t>
            </a:r>
            <a:r>
              <a:rPr lang="fr-FR" dirty="0">
                <a:solidFill>
                  <a:srgbClr val="0070C0"/>
                </a:solidFill>
              </a:rPr>
              <a:t> 0 and 1</a:t>
            </a:r>
            <a:endParaRPr lang="en-NZ" dirty="0">
              <a:solidFill>
                <a:srgbClr val="0070C0"/>
              </a:solidFill>
            </a:endParaRPr>
          </a:p>
        </p:txBody>
      </p:sp>
      <p:sp>
        <p:nvSpPr>
          <p:cNvPr id="6166" name="TextBox 6165">
            <a:extLst>
              <a:ext uri="{FF2B5EF4-FFF2-40B4-BE49-F238E27FC236}">
                <a16:creationId xmlns:a16="http://schemas.microsoft.com/office/drawing/2014/main" id="{73C7EF0E-0E3F-0515-8711-C5E2D2A129C3}"/>
              </a:ext>
            </a:extLst>
          </p:cNvPr>
          <p:cNvSpPr txBox="1"/>
          <p:nvPr/>
        </p:nvSpPr>
        <p:spPr>
          <a:xfrm>
            <a:off x="10738095" y="4061154"/>
            <a:ext cx="994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Can </a:t>
            </a:r>
            <a:r>
              <a:rPr lang="fr-FR" dirty="0" err="1">
                <a:solidFill>
                  <a:srgbClr val="FF0000"/>
                </a:solidFill>
              </a:rPr>
              <a:t>be</a:t>
            </a:r>
            <a:r>
              <a:rPr lang="fr-FR" dirty="0">
                <a:solidFill>
                  <a:srgbClr val="FF0000"/>
                </a:solidFill>
              </a:rPr>
              <a:t> &gt; 1</a:t>
            </a:r>
            <a:endParaRPr lang="en-NZ" dirty="0">
              <a:solidFill>
                <a:srgbClr val="FF0000"/>
              </a:solidFill>
            </a:endParaRPr>
          </a:p>
        </p:txBody>
      </p:sp>
      <p:sp>
        <p:nvSpPr>
          <p:cNvPr id="6167" name="Left Brace 6166">
            <a:extLst>
              <a:ext uri="{FF2B5EF4-FFF2-40B4-BE49-F238E27FC236}">
                <a16:creationId xmlns:a16="http://schemas.microsoft.com/office/drawing/2014/main" id="{92F4FA41-689F-8836-AB3D-BC51C7E04A49}"/>
              </a:ext>
            </a:extLst>
          </p:cNvPr>
          <p:cNvSpPr/>
          <p:nvPr/>
        </p:nvSpPr>
        <p:spPr>
          <a:xfrm rot="10800000">
            <a:off x="10554035" y="4002672"/>
            <a:ext cx="184060" cy="62505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168" name="Slide Number Placeholder 2">
            <a:extLst>
              <a:ext uri="{FF2B5EF4-FFF2-40B4-BE49-F238E27FC236}">
                <a16:creationId xmlns:a16="http://schemas.microsoft.com/office/drawing/2014/main" id="{9CCA1ADC-599B-2DB0-AF12-C0994405454C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30</a:t>
            </a:fld>
            <a:endParaRPr lang="en-NZ" dirty="0"/>
          </a:p>
        </p:txBody>
      </p:sp>
      <p:sp>
        <p:nvSpPr>
          <p:cNvPr id="6169" name="Title 1">
            <a:extLst>
              <a:ext uri="{FF2B5EF4-FFF2-40B4-BE49-F238E27FC236}">
                <a16:creationId xmlns:a16="http://schemas.microsoft.com/office/drawing/2014/main" id="{F1CA21B1-60FE-ACA5-BBB5-067F12770A51}"/>
              </a:ext>
            </a:extLst>
          </p:cNvPr>
          <p:cNvSpPr txBox="1">
            <a:spLocks/>
          </p:cNvSpPr>
          <p:nvPr/>
        </p:nvSpPr>
        <p:spPr>
          <a:xfrm>
            <a:off x="1056217" y="1311198"/>
            <a:ext cx="10233454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Bounding Boxes for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40770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6146" grpId="0" animBg="1"/>
      <p:bldP spid="6147" grpId="0"/>
      <p:bldP spid="6148" grpId="0" animBg="1"/>
      <p:bldP spid="6149" grpId="0" animBg="1"/>
      <p:bldP spid="6150" grpId="0"/>
      <p:bldP spid="6151" grpId="0"/>
      <p:bldP spid="6156" grpId="0"/>
      <p:bldP spid="6159" grpId="0"/>
      <p:bldP spid="6160" grpId="0"/>
      <p:bldP spid="6161" grpId="0"/>
      <p:bldP spid="6164" grpId="0" animBg="1"/>
      <p:bldP spid="6165" grpId="0"/>
      <p:bldP spid="6166" grpId="0"/>
      <p:bldP spid="616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YOLO: You Only Look Once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9" name="object 68">
            <a:extLst>
              <a:ext uri="{FF2B5EF4-FFF2-40B4-BE49-F238E27FC236}">
                <a16:creationId xmlns:a16="http://schemas.microsoft.com/office/drawing/2014/main" id="{670C84D9-3041-168D-F4E3-17A59EA514C7}"/>
              </a:ext>
            </a:extLst>
          </p:cNvPr>
          <p:cNvSpPr txBox="1"/>
          <p:nvPr/>
        </p:nvSpPr>
        <p:spPr>
          <a:xfrm>
            <a:off x="78739" y="6518175"/>
            <a:ext cx="8221980" cy="25583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spcBef>
                <a:spcPts val="75"/>
              </a:spcBef>
            </a:pPr>
            <a:r>
              <a:rPr sz="1600" dirty="0">
                <a:latin typeface="Century Schoolbook"/>
                <a:cs typeface="Century Schoolbook"/>
              </a:rPr>
              <a:t>[Redmon</a:t>
            </a:r>
            <a:r>
              <a:rPr sz="1600" spc="-20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et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al.,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2015,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You</a:t>
            </a:r>
            <a:r>
              <a:rPr sz="1600" spc="-5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Only</a:t>
            </a:r>
            <a:r>
              <a:rPr sz="1600" spc="-15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Look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Once: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Unified</a:t>
            </a:r>
            <a:r>
              <a:rPr sz="1600" spc="-5" dirty="0">
                <a:latin typeface="Century Schoolbook"/>
                <a:cs typeface="Century Schoolbook"/>
              </a:rPr>
              <a:t> </a:t>
            </a:r>
            <a:r>
              <a:rPr sz="1600" spc="-11" dirty="0">
                <a:latin typeface="Century Schoolbook"/>
                <a:cs typeface="Century Schoolbook"/>
              </a:rPr>
              <a:t>real-</a:t>
            </a:r>
            <a:r>
              <a:rPr sz="1600" dirty="0">
                <a:latin typeface="Century Schoolbook"/>
                <a:cs typeface="Century Schoolbook"/>
              </a:rPr>
              <a:t>time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dirty="0">
                <a:latin typeface="Century Schoolbook"/>
                <a:cs typeface="Century Schoolbook"/>
              </a:rPr>
              <a:t>object</a:t>
            </a:r>
            <a:r>
              <a:rPr sz="1600" spc="-11" dirty="0">
                <a:latin typeface="Century Schoolbook"/>
                <a:cs typeface="Century Schoolbook"/>
              </a:rPr>
              <a:t> detection]</a:t>
            </a:r>
            <a:endParaRPr sz="1600" dirty="0">
              <a:latin typeface="Century Schoolbook"/>
              <a:cs typeface="Century Schoolbook"/>
            </a:endParaRPr>
          </a:p>
        </p:txBody>
      </p:sp>
      <p:sp>
        <p:nvSpPr>
          <p:cNvPr id="6169" name="Title 1">
            <a:extLst>
              <a:ext uri="{FF2B5EF4-FFF2-40B4-BE49-F238E27FC236}">
                <a16:creationId xmlns:a16="http://schemas.microsoft.com/office/drawing/2014/main" id="{F1CA21B1-60FE-ACA5-BBB5-067F12770A51}"/>
              </a:ext>
            </a:extLst>
          </p:cNvPr>
          <p:cNvSpPr txBox="1">
            <a:spLocks/>
          </p:cNvSpPr>
          <p:nvPr/>
        </p:nvSpPr>
        <p:spPr>
          <a:xfrm>
            <a:off x="1056217" y="1311198"/>
            <a:ext cx="10233454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Bounding Boxes: Evaluation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D3FEDDE-C4D4-493F-DCC8-48E4692EDAA4}"/>
              </a:ext>
            </a:extLst>
          </p:cNvPr>
          <p:cNvSpPr txBox="1"/>
          <p:nvPr/>
        </p:nvSpPr>
        <p:spPr>
          <a:xfrm>
            <a:off x="215630" y="4919900"/>
            <a:ext cx="11695431" cy="679032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spcBef>
                <a:spcPts val="1935"/>
              </a:spcBef>
            </a:pPr>
            <a:r>
              <a:rPr sz="2800" dirty="0">
                <a:latin typeface="Calibri"/>
                <a:cs typeface="Calibri"/>
              </a:rPr>
              <a:t>More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generally,</a:t>
            </a:r>
            <a:r>
              <a:rPr sz="2800" spc="-31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IoU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1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measure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overlap</a:t>
            </a:r>
            <a:r>
              <a:rPr sz="2800" spc="-31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between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bounding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1" dirty="0">
                <a:latin typeface="Calibri"/>
                <a:cs typeface="Calibri"/>
              </a:rPr>
              <a:t>boxes.</a:t>
            </a:r>
            <a:endParaRPr lang="fr-FR" sz="2800" spc="-11" dirty="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6EDF2671-5410-A2B7-98CB-BA47D867CCF1}"/>
              </a:ext>
            </a:extLst>
          </p:cNvPr>
          <p:cNvSpPr txBox="1"/>
          <p:nvPr/>
        </p:nvSpPr>
        <p:spPr>
          <a:xfrm>
            <a:off x="5499094" y="4537880"/>
            <a:ext cx="3137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“Correct”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IoU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≥</a:t>
            </a:r>
            <a:r>
              <a:rPr sz="2800" spc="20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libri"/>
                <a:cs typeface="Calibri"/>
              </a:rPr>
              <a:t>0.5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12" name="object 6">
            <a:extLst>
              <a:ext uri="{FF2B5EF4-FFF2-40B4-BE49-F238E27FC236}">
                <a16:creationId xmlns:a16="http://schemas.microsoft.com/office/drawing/2014/main" id="{153D8EA2-D24E-166E-2CD7-F3310114DAB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5537" y="2148095"/>
            <a:ext cx="2833523" cy="28309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5E2734-408B-145C-3F06-787F83B2BE0B}"/>
              </a:ext>
            </a:extLst>
          </p:cNvPr>
          <p:cNvSpPr/>
          <p:nvPr/>
        </p:nvSpPr>
        <p:spPr>
          <a:xfrm>
            <a:off x="1758291" y="3906508"/>
            <a:ext cx="768015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F28128-94D0-B35A-048A-FCFC249D5B2D}"/>
              </a:ext>
            </a:extLst>
          </p:cNvPr>
          <p:cNvSpPr/>
          <p:nvPr/>
        </p:nvSpPr>
        <p:spPr>
          <a:xfrm>
            <a:off x="1576812" y="3496424"/>
            <a:ext cx="868200" cy="100910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bject 4">
                <a:extLst>
                  <a:ext uri="{FF2B5EF4-FFF2-40B4-BE49-F238E27FC236}">
                    <a16:creationId xmlns:a16="http://schemas.microsoft.com/office/drawing/2014/main" id="{D446E573-712C-98C6-00E5-71E847FF3E72}"/>
                  </a:ext>
                </a:extLst>
              </p:cNvPr>
              <p:cNvSpPr txBox="1"/>
              <p:nvPr/>
            </p:nvSpPr>
            <p:spPr>
              <a:xfrm>
                <a:off x="5310612" y="2176711"/>
                <a:ext cx="4493408" cy="186525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lang="fr-FR" sz="2800" dirty="0">
                    <a:solidFill>
                      <a:srgbClr val="FFC000"/>
                    </a:solidFill>
                    <a:latin typeface="Calibri"/>
                    <a:cs typeface="Calibri"/>
                  </a:rPr>
                  <a:t>Intersection</a:t>
                </a:r>
                <a:r>
                  <a:rPr lang="fr-FR" sz="2800" dirty="0">
                    <a:latin typeface="Calibri"/>
                    <a:cs typeface="Calibri"/>
                  </a:rPr>
                  <a:t> over </a:t>
                </a:r>
                <a:r>
                  <a:rPr lang="fr-FR" sz="2800" dirty="0">
                    <a:solidFill>
                      <a:srgbClr val="00B050"/>
                    </a:solidFill>
                    <a:latin typeface="Calibri"/>
                    <a:cs typeface="Calibri"/>
                  </a:rPr>
                  <a:t>union</a:t>
                </a:r>
                <a:r>
                  <a:rPr lang="fr-FR" sz="2800" dirty="0">
                    <a:latin typeface="Calibri"/>
                    <a:cs typeface="Calibri"/>
                  </a:rPr>
                  <a:t> (</a:t>
                </a:r>
                <a:r>
                  <a:rPr lang="fr-FR" sz="2800" dirty="0" err="1">
                    <a:latin typeface="Calibri"/>
                    <a:cs typeface="Calibri"/>
                  </a:rPr>
                  <a:t>IoU</a:t>
                </a:r>
                <a:r>
                  <a:rPr lang="fr-FR" sz="2800" dirty="0">
                    <a:latin typeface="Calibri"/>
                    <a:cs typeface="Calibri"/>
                  </a:rPr>
                  <a:t>):</a:t>
                </a:r>
              </a:p>
              <a:p>
                <a:pPr marL="12700">
                  <a:spcBef>
                    <a:spcPts val="100"/>
                  </a:spcBef>
                </a:pPr>
                <a:endParaRPr lang="fr-FR" sz="2800" dirty="0">
                  <a:latin typeface="Calibri"/>
                  <a:cs typeface="Calibri"/>
                </a:endParaRPr>
              </a:p>
              <a:p>
                <a:pPr marL="12700">
                  <a:spcBef>
                    <a:spcPts val="100"/>
                  </a:spcBef>
                </a:pPr>
                <a:r>
                  <a:rPr lang="fr-FR" sz="4000" dirty="0">
                    <a:latin typeface="Calibri"/>
                    <a:cs typeface="Calibri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40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fr-FR" sz="4000" i="1">
                            <a:latin typeface="Cambria Math" panose="02040503050406030204" pitchFamily="18" charset="0"/>
                            <a:cs typeface="Calibri"/>
                          </a:rPr>
                          <m:t>𝑠𝑖𝑧𝑒</m:t>
                        </m:r>
                        <m:r>
                          <a:rPr lang="fr-FR" sz="4000" i="1"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r>
                          <a:rPr lang="fr-FR" sz="4000" i="1">
                            <a:latin typeface="Cambria Math" panose="02040503050406030204" pitchFamily="18" charset="0"/>
                            <a:cs typeface="Calibri"/>
                          </a:rPr>
                          <m:t>𝑜𝑓</m:t>
                        </m:r>
                        <m:r>
                          <a:rPr lang="fr-FR" sz="4000" i="1">
                            <a:latin typeface="Cambria Math" panose="02040503050406030204" pitchFamily="18" charset="0"/>
                            <a:cs typeface="Calibri"/>
                          </a:rPr>
                          <m:t>          </m:t>
                        </m:r>
                      </m:num>
                      <m:den>
                        <m:r>
                          <a:rPr lang="fr-FR" sz="4000" i="1">
                            <a:latin typeface="Cambria Math" panose="02040503050406030204" pitchFamily="18" charset="0"/>
                            <a:cs typeface="Calibri"/>
                          </a:rPr>
                          <m:t>𝑠𝑖𝑧𝑒</m:t>
                        </m:r>
                        <m:r>
                          <a:rPr lang="fr-FR" sz="4000" i="1"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r>
                          <a:rPr lang="fr-FR" sz="4000" i="1">
                            <a:latin typeface="Cambria Math" panose="02040503050406030204" pitchFamily="18" charset="0"/>
                            <a:cs typeface="Calibri"/>
                          </a:rPr>
                          <m:t>𝑜𝑓</m:t>
                        </m:r>
                        <m:r>
                          <a:rPr lang="fr-FR" sz="4000" i="1">
                            <a:latin typeface="Cambria Math" panose="02040503050406030204" pitchFamily="18" charset="0"/>
                            <a:cs typeface="Calibri"/>
                          </a:rPr>
                          <m:t>          </m:t>
                        </m:r>
                      </m:den>
                    </m:f>
                  </m:oMath>
                </a14:m>
                <a:r>
                  <a:rPr lang="fr-FR" sz="4000" dirty="0">
                    <a:latin typeface="Calibri"/>
                    <a:cs typeface="Calibri"/>
                  </a:rPr>
                  <a:t> </a:t>
                </a:r>
                <a:endParaRPr sz="4000" dirty="0">
                  <a:latin typeface="Calibri"/>
                  <a:cs typeface="Calibri"/>
                </a:endParaRPr>
              </a:p>
            </p:txBody>
          </p:sp>
        </mc:Choice>
        <mc:Fallback>
          <p:sp>
            <p:nvSpPr>
              <p:cNvPr id="15" name="object 4">
                <a:extLst>
                  <a:ext uri="{FF2B5EF4-FFF2-40B4-BE49-F238E27FC236}">
                    <a16:creationId xmlns:a16="http://schemas.microsoft.com/office/drawing/2014/main" id="{D446E573-712C-98C6-00E5-71E847FF3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612" y="2176711"/>
                <a:ext cx="4493408" cy="1865254"/>
              </a:xfrm>
              <a:prstGeom prst="rect">
                <a:avLst/>
              </a:prstGeom>
              <a:blipFill>
                <a:blip r:embed="rId5"/>
                <a:stretch>
                  <a:fillRect l="-6513" t="-4902" b="-5229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5F1A805-A1A6-827A-9871-B388FDA07F1E}"/>
              </a:ext>
            </a:extLst>
          </p:cNvPr>
          <p:cNvGrpSpPr/>
          <p:nvPr/>
        </p:nvGrpSpPr>
        <p:grpSpPr>
          <a:xfrm>
            <a:off x="1576812" y="3507845"/>
            <a:ext cx="926056" cy="1135209"/>
            <a:chOff x="1676400" y="3093298"/>
            <a:chExt cx="926056" cy="113520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E02E100-13B1-052E-01E1-7E202CF90007}"/>
                </a:ext>
              </a:extLst>
            </p:cNvPr>
            <p:cNvCxnSpPr/>
            <p:nvPr/>
          </p:nvCxnSpPr>
          <p:spPr>
            <a:xfrm flipV="1">
              <a:off x="1676400" y="3093298"/>
              <a:ext cx="152400" cy="18330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BD70C1A-8DC8-324F-2759-A724B4379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5479" y="3093298"/>
              <a:ext cx="275721" cy="33858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2CB495-C8CF-6F0A-5536-9484AC2D2E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5478" y="3137347"/>
              <a:ext cx="419561" cy="52390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F1A3DB-B28D-5B1C-EB10-8C92209343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4040" y="3129332"/>
              <a:ext cx="614403" cy="76972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7E9046-A16D-8A3B-F4F0-246488E78F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336" y="3149041"/>
              <a:ext cx="726763" cy="90882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2FE1D18-E7E6-0BE7-38EC-2AFF5795EA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4644" y="3399301"/>
              <a:ext cx="598951" cy="80965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489A49E-04CC-3FE8-E1FD-7CB6AAF9FA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373" y="3514193"/>
              <a:ext cx="513305" cy="69208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4BA0DE-3C7A-52CC-4EB2-CFC2767DF3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188" y="3705456"/>
              <a:ext cx="345490" cy="50455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1812130-08AC-B578-F54C-81C9683AD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991" y="3860235"/>
              <a:ext cx="212769" cy="34977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71FF7B7-02D0-F394-53FD-A6374279C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4677" y="4090981"/>
              <a:ext cx="87779" cy="13752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107F5B-9994-941D-6A0A-0FC5BFA5132A}"/>
              </a:ext>
            </a:extLst>
          </p:cNvPr>
          <p:cNvGrpSpPr/>
          <p:nvPr/>
        </p:nvGrpSpPr>
        <p:grpSpPr>
          <a:xfrm>
            <a:off x="1781413" y="3915522"/>
            <a:ext cx="648859" cy="571627"/>
            <a:chOff x="1881001" y="3500978"/>
            <a:chExt cx="648859" cy="571626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7A6E5EB-411E-5E3B-5118-DDE6C3DA4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11073" y="3935089"/>
              <a:ext cx="128218" cy="128624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976985-C1D7-1F1D-60F8-77B5358BF6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1001" y="3778446"/>
              <a:ext cx="274716" cy="28526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333DF40-89B2-3374-3834-229FB06A9F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3883" y="3613788"/>
              <a:ext cx="416815" cy="44408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41146A3-988B-E35A-C4B3-83DCB9BC6B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2404" y="3518343"/>
              <a:ext cx="521317" cy="554261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34B13A-9662-0E81-72F7-4D0C14C44F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81139" y="3505715"/>
              <a:ext cx="440842" cy="46764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666318-DF1A-8CC3-41CB-7F9253173E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3953" y="3500978"/>
              <a:ext cx="295907" cy="31954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F5AE8B0-7203-0B6D-776F-A917A04BD9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6060" y="3530142"/>
              <a:ext cx="110098" cy="115681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3C3FF0-3EDC-2CA5-B03F-002746A3D103}"/>
              </a:ext>
            </a:extLst>
          </p:cNvPr>
          <p:cNvGrpSpPr/>
          <p:nvPr/>
        </p:nvGrpSpPr>
        <p:grpSpPr>
          <a:xfrm>
            <a:off x="7067859" y="2955246"/>
            <a:ext cx="533400" cy="458555"/>
            <a:chOff x="1881001" y="3500978"/>
            <a:chExt cx="648859" cy="57162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430E1B9-A1FE-CB40-5BEA-8215420DB8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11073" y="3935089"/>
              <a:ext cx="128218" cy="128624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0A59A6B-218C-C362-738B-0FD9CDFDCA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1001" y="3778446"/>
              <a:ext cx="274716" cy="28526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EC645C3-943A-18A6-0F1C-1395F4C1AA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3883" y="3613788"/>
              <a:ext cx="416815" cy="44408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244E6FE-5E42-61F9-4796-0BFDE9E9BD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2404" y="3518343"/>
              <a:ext cx="521317" cy="554261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42A6379-32B7-8939-C62C-85E2DC87B2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81139" y="3505715"/>
              <a:ext cx="440842" cy="46764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B0DDB7-893C-2497-1A7C-A483798BD8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3953" y="3500978"/>
              <a:ext cx="295907" cy="31954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6BBDFB-1979-DC95-60FD-44C9FD77B0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6060" y="3530142"/>
              <a:ext cx="110098" cy="115681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FC26282-ED36-8695-DD16-902B74FCDEF9}"/>
              </a:ext>
            </a:extLst>
          </p:cNvPr>
          <p:cNvGrpSpPr/>
          <p:nvPr/>
        </p:nvGrpSpPr>
        <p:grpSpPr>
          <a:xfrm>
            <a:off x="7110117" y="3592167"/>
            <a:ext cx="503369" cy="443359"/>
            <a:chOff x="1676400" y="3093298"/>
            <a:chExt cx="926056" cy="113520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06625E-E3DE-516F-4F43-3511111CFE14}"/>
                </a:ext>
              </a:extLst>
            </p:cNvPr>
            <p:cNvCxnSpPr/>
            <p:nvPr/>
          </p:nvCxnSpPr>
          <p:spPr>
            <a:xfrm flipV="1">
              <a:off x="1676400" y="3093298"/>
              <a:ext cx="152400" cy="18330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585492F-432D-045D-0423-7F99DA71E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5479" y="3093298"/>
              <a:ext cx="275721" cy="33858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A320E06-3F92-B1A2-B100-315A5527D8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5478" y="3137347"/>
              <a:ext cx="419561" cy="52390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EAB0CC5-0B55-D79F-87D2-54B52A297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4040" y="3129332"/>
              <a:ext cx="614403" cy="76972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C1511C0-0C5D-FAC2-5E11-A8AF3EB497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336" y="3149041"/>
              <a:ext cx="726763" cy="90882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F3189C9-7CD0-E325-0B55-ADF3995480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4644" y="3399301"/>
              <a:ext cx="598951" cy="80965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9A30A79-B524-42A4-FEED-001BE781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373" y="3514193"/>
              <a:ext cx="513305" cy="69208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44AF59-30E3-D37F-65A5-093CECBE02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188" y="3705456"/>
              <a:ext cx="345490" cy="50455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1D16419-2E5F-0219-6305-924633240C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991" y="3860235"/>
              <a:ext cx="212769" cy="34977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71294F8-D91F-D1C8-18FE-9D4A080B6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4677" y="4090981"/>
              <a:ext cx="87779" cy="13752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Slide Number Placeholder 2">
            <a:extLst>
              <a:ext uri="{FF2B5EF4-FFF2-40B4-BE49-F238E27FC236}">
                <a16:creationId xmlns:a16="http://schemas.microsoft.com/office/drawing/2014/main" id="{73866AC1-382F-A81D-62D5-EC1C12D76A6F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31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7156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3" grpId="0" animBg="1"/>
      <p:bldP spid="14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YOLO: You Only Look Once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6169" name="Title 1">
            <a:extLst>
              <a:ext uri="{FF2B5EF4-FFF2-40B4-BE49-F238E27FC236}">
                <a16:creationId xmlns:a16="http://schemas.microsoft.com/office/drawing/2014/main" id="{F1CA21B1-60FE-ACA5-BBB5-067F12770A51}"/>
              </a:ext>
            </a:extLst>
          </p:cNvPr>
          <p:cNvSpPr txBox="1">
            <a:spLocks/>
          </p:cNvSpPr>
          <p:nvPr/>
        </p:nvSpPr>
        <p:spPr>
          <a:xfrm>
            <a:off x="1056217" y="1311198"/>
            <a:ext cx="10233454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Bounding Boxes: Duplicates</a:t>
            </a:r>
          </a:p>
        </p:txBody>
      </p:sp>
      <p:sp>
        <p:nvSpPr>
          <p:cNvPr id="56" name="Slide Number Placeholder 2">
            <a:extLst>
              <a:ext uri="{FF2B5EF4-FFF2-40B4-BE49-F238E27FC236}">
                <a16:creationId xmlns:a16="http://schemas.microsoft.com/office/drawing/2014/main" id="{73866AC1-382F-A81D-62D5-EC1C12D76A6F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32</a:t>
            </a:fld>
            <a:endParaRPr lang="en-NZ"/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95E9C54A-E3E6-DAE9-05AE-4F80789FF4B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23645" y="2350007"/>
            <a:ext cx="5015839" cy="400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02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YOLO: You Only Look Once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6169" name="Title 1">
            <a:extLst>
              <a:ext uri="{FF2B5EF4-FFF2-40B4-BE49-F238E27FC236}">
                <a16:creationId xmlns:a16="http://schemas.microsoft.com/office/drawing/2014/main" id="{F1CA21B1-60FE-ACA5-BBB5-067F12770A51}"/>
              </a:ext>
            </a:extLst>
          </p:cNvPr>
          <p:cNvSpPr txBox="1">
            <a:spLocks/>
          </p:cNvSpPr>
          <p:nvPr/>
        </p:nvSpPr>
        <p:spPr>
          <a:xfrm>
            <a:off x="1056217" y="1311198"/>
            <a:ext cx="10233454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Bounding Boxes: Duplicates</a:t>
            </a:r>
          </a:p>
        </p:txBody>
      </p:sp>
      <p:sp>
        <p:nvSpPr>
          <p:cNvPr id="56" name="Slide Number Placeholder 2">
            <a:extLst>
              <a:ext uri="{FF2B5EF4-FFF2-40B4-BE49-F238E27FC236}">
                <a16:creationId xmlns:a16="http://schemas.microsoft.com/office/drawing/2014/main" id="{73866AC1-382F-A81D-62D5-EC1C12D76A6F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33</a:t>
            </a:fld>
            <a:endParaRPr lang="en-NZ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549BD5B8-1484-8DE0-A961-FE58C7FA8AFF}"/>
              </a:ext>
            </a:extLst>
          </p:cNvPr>
          <p:cNvGrpSpPr/>
          <p:nvPr/>
        </p:nvGrpSpPr>
        <p:grpSpPr>
          <a:xfrm>
            <a:off x="3220541" y="2354580"/>
            <a:ext cx="5015865" cy="4008120"/>
            <a:chOff x="3492144" y="1508442"/>
            <a:chExt cx="5015865" cy="4008120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B64084DC-2807-6E3D-2B02-5C372148D47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2144" y="1508442"/>
              <a:ext cx="5015839" cy="4007612"/>
            </a:xfrm>
            <a:prstGeom prst="rect">
              <a:avLst/>
            </a:prstGeom>
          </p:spPr>
        </p:pic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55DA36F1-B031-0DFE-3126-6785E6697043}"/>
                </a:ext>
              </a:extLst>
            </p:cNvPr>
            <p:cNvSpPr/>
            <p:nvPr/>
          </p:nvSpPr>
          <p:spPr>
            <a:xfrm>
              <a:off x="4024324" y="3238703"/>
              <a:ext cx="1155065" cy="646430"/>
            </a:xfrm>
            <a:custGeom>
              <a:avLst/>
              <a:gdLst/>
              <a:ahLst/>
              <a:cxnLst/>
              <a:rect l="l" t="t" r="r" b="b"/>
              <a:pathLst>
                <a:path w="1155064" h="646429">
                  <a:moveTo>
                    <a:pt x="0" y="0"/>
                  </a:moveTo>
                  <a:lnTo>
                    <a:pt x="1154740" y="0"/>
                  </a:lnTo>
                  <a:lnTo>
                    <a:pt x="1154740" y="645831"/>
                  </a:lnTo>
                  <a:lnTo>
                    <a:pt x="0" y="64583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5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765BE9DE-499F-D7A0-55DB-D499F6062B88}"/>
                </a:ext>
              </a:extLst>
            </p:cNvPr>
            <p:cNvSpPr/>
            <p:nvPr/>
          </p:nvSpPr>
          <p:spPr>
            <a:xfrm>
              <a:off x="6546163" y="3074682"/>
              <a:ext cx="1522095" cy="474345"/>
            </a:xfrm>
            <a:custGeom>
              <a:avLst/>
              <a:gdLst/>
              <a:ahLst/>
              <a:cxnLst/>
              <a:rect l="l" t="t" r="r" b="b"/>
              <a:pathLst>
                <a:path w="1522095" h="474345">
                  <a:moveTo>
                    <a:pt x="0" y="0"/>
                  </a:moveTo>
                  <a:lnTo>
                    <a:pt x="1521650" y="0"/>
                  </a:lnTo>
                  <a:lnTo>
                    <a:pt x="1521650" y="474268"/>
                  </a:lnTo>
                  <a:lnTo>
                    <a:pt x="0" y="47426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5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8AF3E051-9ECD-47C7-A468-B4559AEA5A3A}"/>
                </a:ext>
              </a:extLst>
            </p:cNvPr>
            <p:cNvSpPr/>
            <p:nvPr/>
          </p:nvSpPr>
          <p:spPr>
            <a:xfrm>
              <a:off x="4220159" y="3309632"/>
              <a:ext cx="1155065" cy="744855"/>
            </a:xfrm>
            <a:custGeom>
              <a:avLst/>
              <a:gdLst/>
              <a:ahLst/>
              <a:cxnLst/>
              <a:rect l="l" t="t" r="r" b="b"/>
              <a:pathLst>
                <a:path w="1155064" h="744854">
                  <a:moveTo>
                    <a:pt x="0" y="0"/>
                  </a:moveTo>
                  <a:lnTo>
                    <a:pt x="1154740" y="0"/>
                  </a:lnTo>
                  <a:lnTo>
                    <a:pt x="1154740" y="744559"/>
                  </a:lnTo>
                  <a:lnTo>
                    <a:pt x="0" y="74455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5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B5BB2EAF-0E53-0726-A490-F8CBA15DBF57}"/>
              </a:ext>
            </a:extLst>
          </p:cNvPr>
          <p:cNvSpPr txBox="1"/>
          <p:nvPr/>
        </p:nvSpPr>
        <p:spPr>
          <a:xfrm>
            <a:off x="3769155" y="3753802"/>
            <a:ext cx="3149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Calibri"/>
                <a:cs typeface="Calibri"/>
              </a:rPr>
              <a:t>0.8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70DC060-9835-8DBE-0829-F84EBA2E9EF4}"/>
              </a:ext>
            </a:extLst>
          </p:cNvPr>
          <p:cNvSpPr txBox="1"/>
          <p:nvPr/>
        </p:nvSpPr>
        <p:spPr>
          <a:xfrm>
            <a:off x="4938291" y="4863782"/>
            <a:ext cx="3149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Calibri"/>
                <a:cs typeface="Calibri"/>
              </a:rPr>
              <a:t>0.5</a:t>
            </a:r>
            <a:endParaRPr>
              <a:latin typeface="Calibri"/>
              <a:cs typeface="Calibri"/>
            </a:endParaRPr>
          </a:p>
        </p:txBody>
      </p:sp>
      <p:grpSp>
        <p:nvGrpSpPr>
          <p:cNvPr id="13" name="object 10">
            <a:extLst>
              <a:ext uri="{FF2B5EF4-FFF2-40B4-BE49-F238E27FC236}">
                <a16:creationId xmlns:a16="http://schemas.microsoft.com/office/drawing/2014/main" id="{5FE1D150-C8FF-F287-889E-6DB9CA4B5FC5}"/>
              </a:ext>
            </a:extLst>
          </p:cNvPr>
          <p:cNvGrpSpPr/>
          <p:nvPr/>
        </p:nvGrpSpPr>
        <p:grpSpPr>
          <a:xfrm>
            <a:off x="6467613" y="3981843"/>
            <a:ext cx="1515111" cy="788671"/>
            <a:chOff x="6739216" y="3135706"/>
            <a:chExt cx="1515110" cy="788670"/>
          </a:xfrm>
        </p:grpSpPr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40C4228A-3F7F-1D8A-8FA6-DFC45F7EB668}"/>
                </a:ext>
              </a:extLst>
            </p:cNvPr>
            <p:cNvSpPr/>
            <p:nvPr/>
          </p:nvSpPr>
          <p:spPr>
            <a:xfrm>
              <a:off x="6758266" y="3154756"/>
              <a:ext cx="1477010" cy="528955"/>
            </a:xfrm>
            <a:custGeom>
              <a:avLst/>
              <a:gdLst/>
              <a:ahLst/>
              <a:cxnLst/>
              <a:rect l="l" t="t" r="r" b="b"/>
              <a:pathLst>
                <a:path w="1477009" h="528954">
                  <a:moveTo>
                    <a:pt x="0" y="0"/>
                  </a:moveTo>
                  <a:lnTo>
                    <a:pt x="1476910" y="0"/>
                  </a:lnTo>
                  <a:lnTo>
                    <a:pt x="1476910" y="528662"/>
                  </a:lnTo>
                  <a:lnTo>
                    <a:pt x="0" y="52866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5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AC9E5FD1-1E37-AB38-D59C-CE4E5FA4AB73}"/>
                </a:ext>
              </a:extLst>
            </p:cNvPr>
            <p:cNvSpPr/>
            <p:nvPr/>
          </p:nvSpPr>
          <p:spPr>
            <a:xfrm>
              <a:off x="7120127" y="3209150"/>
              <a:ext cx="1099820" cy="695960"/>
            </a:xfrm>
            <a:custGeom>
              <a:avLst/>
              <a:gdLst/>
              <a:ahLst/>
              <a:cxnLst/>
              <a:rect l="l" t="t" r="r" b="b"/>
              <a:pathLst>
                <a:path w="1099820" h="695960">
                  <a:moveTo>
                    <a:pt x="0" y="0"/>
                  </a:moveTo>
                  <a:lnTo>
                    <a:pt x="1099390" y="0"/>
                  </a:lnTo>
                  <a:lnTo>
                    <a:pt x="1099390" y="695894"/>
                  </a:lnTo>
                  <a:lnTo>
                    <a:pt x="0" y="69589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5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3">
            <a:extLst>
              <a:ext uri="{FF2B5EF4-FFF2-40B4-BE49-F238E27FC236}">
                <a16:creationId xmlns:a16="http://schemas.microsoft.com/office/drawing/2014/main" id="{AADD5EAE-B7C2-E8BE-83FD-7659D9A37BA2}"/>
              </a:ext>
            </a:extLst>
          </p:cNvPr>
          <p:cNvSpPr txBox="1"/>
          <p:nvPr/>
        </p:nvSpPr>
        <p:spPr>
          <a:xfrm>
            <a:off x="5926619" y="3613988"/>
            <a:ext cx="3149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Calibri"/>
                <a:cs typeface="Calibri"/>
              </a:rPr>
              <a:t>0.6</a:t>
            </a:r>
            <a:endParaRPr>
              <a:latin typeface="Calibri"/>
              <a:cs typeface="Calibri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16AC0A3D-39C4-E6C5-4601-4A9456C69D5F}"/>
              </a:ext>
            </a:extLst>
          </p:cNvPr>
          <p:cNvSpPr txBox="1"/>
          <p:nvPr/>
        </p:nvSpPr>
        <p:spPr>
          <a:xfrm>
            <a:off x="6290968" y="4452861"/>
            <a:ext cx="3149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Calibri"/>
                <a:cs typeface="Calibri"/>
              </a:rPr>
              <a:t>0.9</a:t>
            </a:r>
            <a:endParaRPr>
              <a:latin typeface="Calibri"/>
              <a:cs typeface="Calibri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9AC5E0F5-6B1B-E75A-E441-37447914982C}"/>
              </a:ext>
            </a:extLst>
          </p:cNvPr>
          <p:cNvSpPr txBox="1"/>
          <p:nvPr/>
        </p:nvSpPr>
        <p:spPr>
          <a:xfrm>
            <a:off x="7766365" y="4714938"/>
            <a:ext cx="3149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Calibri"/>
                <a:cs typeface="Calibri"/>
              </a:rPr>
              <a:t>0.3</a:t>
            </a:r>
            <a:endParaRPr>
              <a:latin typeface="Calibri"/>
              <a:cs typeface="Calibri"/>
            </a:endParaRPr>
          </a:p>
        </p:txBody>
      </p:sp>
      <p:pic>
        <p:nvPicPr>
          <p:cNvPr id="19" name="object 21">
            <a:extLst>
              <a:ext uri="{FF2B5EF4-FFF2-40B4-BE49-F238E27FC236}">
                <a16:creationId xmlns:a16="http://schemas.microsoft.com/office/drawing/2014/main" id="{E87AA032-3CF1-D09A-D061-A29B246350B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24523" y="4278217"/>
            <a:ext cx="63691" cy="76291"/>
          </a:xfrm>
          <a:prstGeom prst="rect">
            <a:avLst/>
          </a:prstGeom>
        </p:spPr>
      </p:pic>
      <p:pic>
        <p:nvPicPr>
          <p:cNvPr id="20" name="object 23">
            <a:extLst>
              <a:ext uri="{FF2B5EF4-FFF2-40B4-BE49-F238E27FC236}">
                <a16:creationId xmlns:a16="http://schemas.microsoft.com/office/drawing/2014/main" id="{0E1C1ADA-6CB6-93FD-3D85-75D33D78523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08247" y="2354580"/>
            <a:ext cx="5048427" cy="40233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10E50D-F6EB-417B-5FD5-D7E09B0B2B92}"/>
              </a:ext>
            </a:extLst>
          </p:cNvPr>
          <p:cNvSpPr txBox="1"/>
          <p:nvPr/>
        </p:nvSpPr>
        <p:spPr>
          <a:xfrm>
            <a:off x="4682997" y="6464036"/>
            <a:ext cx="209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19</a:t>
            </a:r>
            <a:r>
              <a:rPr lang="en-NZ" spc="-11" dirty="0">
                <a:latin typeface="Cambria Math"/>
                <a:cs typeface="Cambria Math"/>
              </a:rPr>
              <a:t> × 19</a:t>
            </a:r>
            <a:r>
              <a:rPr lang="fr-FR" dirty="0"/>
              <a:t> </a:t>
            </a:r>
            <a:endParaRPr lang="en-NZ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082C9B6-5EB1-C1EE-E134-C30A5551CF7E}"/>
              </a:ext>
            </a:extLst>
          </p:cNvPr>
          <p:cNvSpPr/>
          <p:nvPr/>
        </p:nvSpPr>
        <p:spPr>
          <a:xfrm>
            <a:off x="7063767" y="4293896"/>
            <a:ext cx="72000" cy="72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603479-593C-9ADE-F167-441FE514398C}"/>
              </a:ext>
            </a:extLst>
          </p:cNvPr>
          <p:cNvSpPr/>
          <p:nvPr/>
        </p:nvSpPr>
        <p:spPr>
          <a:xfrm>
            <a:off x="6928145" y="4257896"/>
            <a:ext cx="252000" cy="216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73415D-C599-3780-ED68-7BD094A71ADD}"/>
              </a:ext>
            </a:extLst>
          </p:cNvPr>
          <p:cNvSpPr/>
          <p:nvPr/>
        </p:nvSpPr>
        <p:spPr>
          <a:xfrm>
            <a:off x="7190499" y="4260196"/>
            <a:ext cx="252000" cy="216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AFA88A-9D8C-2EC2-BD87-B82AEB6B9D4B}"/>
              </a:ext>
            </a:extLst>
          </p:cNvPr>
          <p:cNvSpPr/>
          <p:nvPr/>
        </p:nvSpPr>
        <p:spPr>
          <a:xfrm>
            <a:off x="6933463" y="4048628"/>
            <a:ext cx="252000" cy="216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2F9C5B-3294-AE3A-DD6C-B61829305226}"/>
              </a:ext>
            </a:extLst>
          </p:cNvPr>
          <p:cNvSpPr/>
          <p:nvPr/>
        </p:nvSpPr>
        <p:spPr>
          <a:xfrm>
            <a:off x="6657483" y="4259756"/>
            <a:ext cx="252000" cy="216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CC5FC1-B80A-0FAD-1C28-29DA72C08E52}"/>
              </a:ext>
            </a:extLst>
          </p:cNvPr>
          <p:cNvSpPr/>
          <p:nvPr/>
        </p:nvSpPr>
        <p:spPr>
          <a:xfrm>
            <a:off x="4152196" y="4503737"/>
            <a:ext cx="72000" cy="72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9CC92C-B62F-0C5D-6DF7-BB17948FB6AF}"/>
              </a:ext>
            </a:extLst>
          </p:cNvPr>
          <p:cNvSpPr/>
          <p:nvPr/>
        </p:nvSpPr>
        <p:spPr>
          <a:xfrm>
            <a:off x="4026196" y="4473896"/>
            <a:ext cx="252000" cy="21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C27024-A28E-6B65-FA8B-3169A9AD0357}"/>
              </a:ext>
            </a:extLst>
          </p:cNvPr>
          <p:cNvSpPr/>
          <p:nvPr/>
        </p:nvSpPr>
        <p:spPr>
          <a:xfrm>
            <a:off x="4295719" y="4473896"/>
            <a:ext cx="252000" cy="21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AFFB9A-DC5C-50A7-ABC7-7D171090F8D0}"/>
              </a:ext>
            </a:extLst>
          </p:cNvPr>
          <p:cNvSpPr/>
          <p:nvPr/>
        </p:nvSpPr>
        <p:spPr>
          <a:xfrm>
            <a:off x="4018319" y="4261670"/>
            <a:ext cx="252000" cy="21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EBC3E8-7BB3-EBF5-E651-843D66C3B0E4}"/>
              </a:ext>
            </a:extLst>
          </p:cNvPr>
          <p:cNvSpPr/>
          <p:nvPr/>
        </p:nvSpPr>
        <p:spPr>
          <a:xfrm>
            <a:off x="4298713" y="4263604"/>
            <a:ext cx="252000" cy="21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2271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YOLO: You Only Look Once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6169" name="Title 1">
            <a:extLst>
              <a:ext uri="{FF2B5EF4-FFF2-40B4-BE49-F238E27FC236}">
                <a16:creationId xmlns:a16="http://schemas.microsoft.com/office/drawing/2014/main" id="{F1CA21B1-60FE-ACA5-BBB5-067F12770A51}"/>
              </a:ext>
            </a:extLst>
          </p:cNvPr>
          <p:cNvSpPr txBox="1">
            <a:spLocks/>
          </p:cNvSpPr>
          <p:nvPr/>
        </p:nvSpPr>
        <p:spPr>
          <a:xfrm>
            <a:off x="1056217" y="1311198"/>
            <a:ext cx="10233454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Non-Max Suppression</a:t>
            </a:r>
          </a:p>
        </p:txBody>
      </p:sp>
      <p:sp>
        <p:nvSpPr>
          <p:cNvPr id="56" name="Slide Number Placeholder 2">
            <a:extLst>
              <a:ext uri="{FF2B5EF4-FFF2-40B4-BE49-F238E27FC236}">
                <a16:creationId xmlns:a16="http://schemas.microsoft.com/office/drawing/2014/main" id="{73866AC1-382F-A81D-62D5-EC1C12D76A6F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34</a:t>
            </a:fld>
            <a:endParaRPr lang="en-NZ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C1840BB-5569-88F1-102F-7544526F3635}"/>
              </a:ext>
            </a:extLst>
          </p:cNvPr>
          <p:cNvSpPr txBox="1">
            <a:spLocks/>
          </p:cNvSpPr>
          <p:nvPr/>
        </p:nvSpPr>
        <p:spPr>
          <a:xfrm>
            <a:off x="761998" y="1243312"/>
            <a:ext cx="10515600" cy="1325563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NZ" spc="-11"/>
              <a:t>Non-</a:t>
            </a:r>
            <a:r>
              <a:rPr lang="en-NZ"/>
              <a:t>max</a:t>
            </a:r>
            <a:r>
              <a:rPr lang="en-NZ" spc="5"/>
              <a:t> </a:t>
            </a:r>
            <a:r>
              <a:rPr lang="en-NZ"/>
              <a:t>suppression</a:t>
            </a:r>
            <a:r>
              <a:rPr lang="en-NZ" spc="11"/>
              <a:t> </a:t>
            </a:r>
            <a:r>
              <a:rPr lang="en-NZ" spc="-11"/>
              <a:t>example</a:t>
            </a:r>
            <a:endParaRPr lang="en-NZ" spc="-11" dirty="0"/>
          </a:p>
        </p:txBody>
      </p:sp>
      <p:pic>
        <p:nvPicPr>
          <p:cNvPr id="32" name="object 4">
            <a:extLst>
              <a:ext uri="{FF2B5EF4-FFF2-40B4-BE49-F238E27FC236}">
                <a16:creationId xmlns:a16="http://schemas.microsoft.com/office/drawing/2014/main" id="{2C65AA1A-F214-57D3-E7D5-0E4DDF6A1F6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" y="2303382"/>
            <a:ext cx="5015839" cy="4007612"/>
          </a:xfrm>
          <a:prstGeom prst="rect">
            <a:avLst/>
          </a:prstGeom>
        </p:spPr>
      </p:pic>
      <p:sp>
        <p:nvSpPr>
          <p:cNvPr id="33" name="object 5">
            <a:extLst>
              <a:ext uri="{FF2B5EF4-FFF2-40B4-BE49-F238E27FC236}">
                <a16:creationId xmlns:a16="http://schemas.microsoft.com/office/drawing/2014/main" id="{41C2E147-1D5D-425F-E51F-0F968C6FA630}"/>
              </a:ext>
            </a:extLst>
          </p:cNvPr>
          <p:cNvSpPr/>
          <p:nvPr/>
        </p:nvSpPr>
        <p:spPr>
          <a:xfrm>
            <a:off x="1141779" y="4033642"/>
            <a:ext cx="1155065" cy="646431"/>
          </a:xfrm>
          <a:custGeom>
            <a:avLst/>
            <a:gdLst/>
            <a:ahLst/>
            <a:cxnLst/>
            <a:rect l="l" t="t" r="r" b="b"/>
            <a:pathLst>
              <a:path w="1155064" h="646429">
                <a:moveTo>
                  <a:pt x="0" y="0"/>
                </a:moveTo>
                <a:lnTo>
                  <a:pt x="1154740" y="0"/>
                </a:lnTo>
                <a:lnTo>
                  <a:pt x="1154740" y="645831"/>
                </a:lnTo>
                <a:lnTo>
                  <a:pt x="0" y="64583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AF4CE83A-865E-7039-944E-2D782B54A3F3}"/>
              </a:ext>
            </a:extLst>
          </p:cNvPr>
          <p:cNvSpPr/>
          <p:nvPr/>
        </p:nvSpPr>
        <p:spPr>
          <a:xfrm>
            <a:off x="3663619" y="3869623"/>
            <a:ext cx="1522095" cy="474345"/>
          </a:xfrm>
          <a:custGeom>
            <a:avLst/>
            <a:gdLst/>
            <a:ahLst/>
            <a:cxnLst/>
            <a:rect l="l" t="t" r="r" b="b"/>
            <a:pathLst>
              <a:path w="1522095" h="474345">
                <a:moveTo>
                  <a:pt x="0" y="0"/>
                </a:moveTo>
                <a:lnTo>
                  <a:pt x="1521650" y="0"/>
                </a:lnTo>
                <a:lnTo>
                  <a:pt x="1521650" y="474268"/>
                </a:lnTo>
                <a:lnTo>
                  <a:pt x="0" y="47426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C6916BFE-DCEA-3786-C6B7-58BACD03C4BF}"/>
              </a:ext>
            </a:extLst>
          </p:cNvPr>
          <p:cNvSpPr/>
          <p:nvPr/>
        </p:nvSpPr>
        <p:spPr>
          <a:xfrm>
            <a:off x="1337615" y="4104573"/>
            <a:ext cx="1155065" cy="744855"/>
          </a:xfrm>
          <a:custGeom>
            <a:avLst/>
            <a:gdLst/>
            <a:ahLst/>
            <a:cxnLst/>
            <a:rect l="l" t="t" r="r" b="b"/>
            <a:pathLst>
              <a:path w="1155064" h="744854">
                <a:moveTo>
                  <a:pt x="0" y="0"/>
                </a:moveTo>
                <a:lnTo>
                  <a:pt x="1154740" y="0"/>
                </a:lnTo>
                <a:lnTo>
                  <a:pt x="1154740" y="744559"/>
                </a:lnTo>
                <a:lnTo>
                  <a:pt x="0" y="74455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5C43E2AF-4499-982F-8646-83FFAAB5C003}"/>
              </a:ext>
            </a:extLst>
          </p:cNvPr>
          <p:cNvSpPr txBox="1"/>
          <p:nvPr/>
        </p:nvSpPr>
        <p:spPr>
          <a:xfrm>
            <a:off x="1158213" y="3702604"/>
            <a:ext cx="3149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Calibri"/>
                <a:cs typeface="Calibri"/>
              </a:rPr>
              <a:t>0.8</a:t>
            </a:r>
            <a:endParaRPr>
              <a:latin typeface="Calibri"/>
              <a:cs typeface="Calibri"/>
            </a:endParaRPr>
          </a:p>
        </p:txBody>
      </p:sp>
      <p:sp>
        <p:nvSpPr>
          <p:cNvPr id="37" name="object 9">
            <a:extLst>
              <a:ext uri="{FF2B5EF4-FFF2-40B4-BE49-F238E27FC236}">
                <a16:creationId xmlns:a16="http://schemas.microsoft.com/office/drawing/2014/main" id="{032B1F07-0666-5842-45F8-5257687436D4}"/>
              </a:ext>
            </a:extLst>
          </p:cNvPr>
          <p:cNvSpPr txBox="1"/>
          <p:nvPr/>
        </p:nvSpPr>
        <p:spPr>
          <a:xfrm>
            <a:off x="2327349" y="4812584"/>
            <a:ext cx="3149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Calibri"/>
                <a:cs typeface="Calibri"/>
              </a:rPr>
              <a:t>0.7</a:t>
            </a:r>
            <a:endParaRPr>
              <a:latin typeface="Calibri"/>
              <a:cs typeface="Calibri"/>
            </a:endParaRPr>
          </a:p>
        </p:txBody>
      </p:sp>
      <p:sp>
        <p:nvSpPr>
          <p:cNvPr id="38" name="object 11">
            <a:extLst>
              <a:ext uri="{FF2B5EF4-FFF2-40B4-BE49-F238E27FC236}">
                <a16:creationId xmlns:a16="http://schemas.microsoft.com/office/drawing/2014/main" id="{42F7A60E-6CB4-C264-9F92-2B942B4FD113}"/>
              </a:ext>
            </a:extLst>
          </p:cNvPr>
          <p:cNvSpPr/>
          <p:nvPr/>
        </p:nvSpPr>
        <p:spPr>
          <a:xfrm>
            <a:off x="3875719" y="3949696"/>
            <a:ext cx="1477011" cy="528955"/>
          </a:xfrm>
          <a:custGeom>
            <a:avLst/>
            <a:gdLst/>
            <a:ahLst/>
            <a:cxnLst/>
            <a:rect l="l" t="t" r="r" b="b"/>
            <a:pathLst>
              <a:path w="1477009" h="528954">
                <a:moveTo>
                  <a:pt x="0" y="0"/>
                </a:moveTo>
                <a:lnTo>
                  <a:pt x="1476910" y="0"/>
                </a:lnTo>
                <a:lnTo>
                  <a:pt x="1476910" y="528662"/>
                </a:lnTo>
                <a:lnTo>
                  <a:pt x="0" y="52866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2">
            <a:extLst>
              <a:ext uri="{FF2B5EF4-FFF2-40B4-BE49-F238E27FC236}">
                <a16:creationId xmlns:a16="http://schemas.microsoft.com/office/drawing/2014/main" id="{3F06441E-EEED-FCC3-BBBD-C15CB161E33A}"/>
              </a:ext>
            </a:extLst>
          </p:cNvPr>
          <p:cNvSpPr/>
          <p:nvPr/>
        </p:nvSpPr>
        <p:spPr>
          <a:xfrm>
            <a:off x="4237581" y="4004090"/>
            <a:ext cx="1099820" cy="695960"/>
          </a:xfrm>
          <a:custGeom>
            <a:avLst/>
            <a:gdLst/>
            <a:ahLst/>
            <a:cxnLst/>
            <a:rect l="l" t="t" r="r" b="b"/>
            <a:pathLst>
              <a:path w="1099820" h="695960">
                <a:moveTo>
                  <a:pt x="0" y="0"/>
                </a:moveTo>
                <a:lnTo>
                  <a:pt x="1099390" y="0"/>
                </a:lnTo>
                <a:lnTo>
                  <a:pt x="1099390" y="695894"/>
                </a:lnTo>
                <a:lnTo>
                  <a:pt x="0" y="69589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3">
            <a:extLst>
              <a:ext uri="{FF2B5EF4-FFF2-40B4-BE49-F238E27FC236}">
                <a16:creationId xmlns:a16="http://schemas.microsoft.com/office/drawing/2014/main" id="{7A93B8CC-3BFC-792B-0829-2AD3F4BB6DC6}"/>
              </a:ext>
            </a:extLst>
          </p:cNvPr>
          <p:cNvSpPr txBox="1"/>
          <p:nvPr/>
        </p:nvSpPr>
        <p:spPr>
          <a:xfrm>
            <a:off x="3315677" y="3562790"/>
            <a:ext cx="3149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Calibri"/>
                <a:cs typeface="Calibri"/>
              </a:rPr>
              <a:t>0.6</a:t>
            </a:r>
            <a:endParaRPr>
              <a:latin typeface="Calibri"/>
              <a:cs typeface="Calibri"/>
            </a:endParaRPr>
          </a:p>
        </p:txBody>
      </p:sp>
      <p:sp>
        <p:nvSpPr>
          <p:cNvPr id="41" name="object 14">
            <a:extLst>
              <a:ext uri="{FF2B5EF4-FFF2-40B4-BE49-F238E27FC236}">
                <a16:creationId xmlns:a16="http://schemas.microsoft.com/office/drawing/2014/main" id="{6D88AD95-95CF-03F8-F7EC-987E98B5FAA2}"/>
              </a:ext>
            </a:extLst>
          </p:cNvPr>
          <p:cNvSpPr txBox="1"/>
          <p:nvPr/>
        </p:nvSpPr>
        <p:spPr>
          <a:xfrm>
            <a:off x="3680026" y="4401663"/>
            <a:ext cx="3149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Calibri"/>
                <a:cs typeface="Calibri"/>
              </a:rPr>
              <a:t>0.9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2" name="object 15">
            <a:extLst>
              <a:ext uri="{FF2B5EF4-FFF2-40B4-BE49-F238E27FC236}">
                <a16:creationId xmlns:a16="http://schemas.microsoft.com/office/drawing/2014/main" id="{1910DF4C-EF3E-2E0B-806C-55FAD59321DD}"/>
              </a:ext>
            </a:extLst>
          </p:cNvPr>
          <p:cNvSpPr txBox="1"/>
          <p:nvPr/>
        </p:nvSpPr>
        <p:spPr>
          <a:xfrm>
            <a:off x="5155423" y="4663740"/>
            <a:ext cx="3149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Calibri"/>
                <a:cs typeface="Calibri"/>
              </a:rPr>
              <a:t>0.7</a:t>
            </a:r>
            <a:endParaRPr>
              <a:latin typeface="Calibri"/>
              <a:cs typeface="Calibri"/>
            </a:endParaRPr>
          </a:p>
        </p:txBody>
      </p:sp>
      <p:sp>
        <p:nvSpPr>
          <p:cNvPr id="43" name="object 5">
            <a:extLst>
              <a:ext uri="{FF2B5EF4-FFF2-40B4-BE49-F238E27FC236}">
                <a16:creationId xmlns:a16="http://schemas.microsoft.com/office/drawing/2014/main" id="{90CF68F9-1D48-7944-BDC2-E8B586F8496F}"/>
              </a:ext>
            </a:extLst>
          </p:cNvPr>
          <p:cNvSpPr/>
          <p:nvPr/>
        </p:nvSpPr>
        <p:spPr>
          <a:xfrm>
            <a:off x="9876258" y="1334051"/>
            <a:ext cx="636905" cy="1861233"/>
          </a:xfrm>
          <a:custGeom>
            <a:avLst/>
            <a:gdLst/>
            <a:ahLst/>
            <a:cxnLst/>
            <a:rect l="l" t="t" r="r" b="b"/>
            <a:pathLst>
              <a:path w="636904" h="1888489">
                <a:moveTo>
                  <a:pt x="104521" y="0"/>
                </a:moveTo>
                <a:lnTo>
                  <a:pt x="0" y="0"/>
                </a:lnTo>
                <a:lnTo>
                  <a:pt x="0" y="15240"/>
                </a:lnTo>
                <a:lnTo>
                  <a:pt x="0" y="1873250"/>
                </a:lnTo>
                <a:lnTo>
                  <a:pt x="0" y="1888490"/>
                </a:lnTo>
                <a:lnTo>
                  <a:pt x="104521" y="1888490"/>
                </a:lnTo>
                <a:lnTo>
                  <a:pt x="104521" y="1873250"/>
                </a:lnTo>
                <a:lnTo>
                  <a:pt x="36461" y="1873250"/>
                </a:lnTo>
                <a:lnTo>
                  <a:pt x="36461" y="15240"/>
                </a:lnTo>
                <a:lnTo>
                  <a:pt x="104521" y="15240"/>
                </a:lnTo>
                <a:lnTo>
                  <a:pt x="104521" y="0"/>
                </a:lnTo>
                <a:close/>
              </a:path>
              <a:path w="636904" h="1888489">
                <a:moveTo>
                  <a:pt x="636778" y="0"/>
                </a:moveTo>
                <a:lnTo>
                  <a:pt x="532244" y="0"/>
                </a:lnTo>
                <a:lnTo>
                  <a:pt x="532244" y="15240"/>
                </a:lnTo>
                <a:lnTo>
                  <a:pt x="600316" y="15240"/>
                </a:lnTo>
                <a:lnTo>
                  <a:pt x="600316" y="1873250"/>
                </a:lnTo>
                <a:lnTo>
                  <a:pt x="532244" y="1873250"/>
                </a:lnTo>
                <a:lnTo>
                  <a:pt x="532244" y="1888490"/>
                </a:lnTo>
                <a:lnTo>
                  <a:pt x="636778" y="1888490"/>
                </a:lnTo>
                <a:lnTo>
                  <a:pt x="636778" y="1873250"/>
                </a:lnTo>
                <a:lnTo>
                  <a:pt x="636778" y="15240"/>
                </a:lnTo>
                <a:lnTo>
                  <a:pt x="636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id="{66F31E8B-8F80-826A-CC0E-28DAB32FEF80}"/>
              </a:ext>
            </a:extLst>
          </p:cNvPr>
          <p:cNvSpPr txBox="1"/>
          <p:nvPr/>
        </p:nvSpPr>
        <p:spPr>
          <a:xfrm>
            <a:off x="9949130" y="1217880"/>
            <a:ext cx="564033" cy="1918667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66673" marR="59053" indent="8254">
              <a:lnSpc>
                <a:spcPct val="102299"/>
              </a:lnSpc>
              <a:spcBef>
                <a:spcPts val="20"/>
              </a:spcBef>
            </a:pPr>
            <a:r>
              <a:rPr lang="en-NZ" sz="2400" spc="-405" dirty="0">
                <a:latin typeface="Cambria Math"/>
                <a:cs typeface="Cambria Math"/>
              </a:rPr>
              <a:t>p </a:t>
            </a:r>
            <a:r>
              <a:rPr lang="fr-FR" sz="2800" spc="-607" baseline="-15277" dirty="0">
                <a:latin typeface="Cambria Math"/>
                <a:cs typeface="Cambria Math"/>
              </a:rPr>
              <a:t> c   </a:t>
            </a:r>
            <a:r>
              <a:rPr sz="2800" spc="104" baseline="-15277" dirty="0">
                <a:latin typeface="Cambria Math"/>
                <a:cs typeface="Cambria Math"/>
              </a:rPr>
              <a:t> </a:t>
            </a:r>
            <a:r>
              <a:rPr lang="fr-FR" sz="2400" spc="71" dirty="0" err="1">
                <a:latin typeface="Cambria Math"/>
                <a:cs typeface="Cambria Math"/>
              </a:rPr>
              <a:t>b</a:t>
            </a:r>
            <a:r>
              <a:rPr lang="fr-FR" sz="2800" spc="104" baseline="-15277" dirty="0" err="1">
                <a:latin typeface="Cambria Math"/>
                <a:cs typeface="Cambria Math"/>
              </a:rPr>
              <a:t>x</a:t>
            </a:r>
            <a:endParaRPr sz="2800" baseline="-15277" dirty="0">
              <a:latin typeface="Cambria Math"/>
              <a:cs typeface="Cambria Math"/>
            </a:endParaRPr>
          </a:p>
          <a:p>
            <a:pPr marL="61593">
              <a:spcBef>
                <a:spcPts val="80"/>
              </a:spcBef>
            </a:pPr>
            <a:r>
              <a:rPr lang="fr-FR" sz="2400" spc="-25" dirty="0">
                <a:latin typeface="Cambria Math"/>
                <a:cs typeface="Cambria Math"/>
              </a:rPr>
              <a:t>b</a:t>
            </a:r>
            <a:r>
              <a:rPr lang="fr-FR" sz="2800" spc="-37" baseline="-15277" dirty="0">
                <a:latin typeface="Cambria Math"/>
                <a:cs typeface="Cambria Math"/>
              </a:rPr>
              <a:t>y</a:t>
            </a:r>
            <a:endParaRPr sz="2800" baseline="-15277" dirty="0"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  <a:spcBef>
                <a:spcPts val="375"/>
              </a:spcBef>
            </a:pPr>
            <a:r>
              <a:rPr lang="fr-FR" sz="2400" spc="-25" dirty="0" err="1">
                <a:latin typeface="Cambria Math"/>
                <a:cs typeface="Cambria Math"/>
              </a:rPr>
              <a:t>b</a:t>
            </a:r>
            <a:r>
              <a:rPr lang="fr-FR" sz="2800" spc="-37" baseline="-15277" dirty="0" err="1">
                <a:latin typeface="Cambria Math"/>
                <a:cs typeface="Cambria Math"/>
              </a:rPr>
              <a:t>h</a:t>
            </a:r>
            <a:r>
              <a:rPr sz="2800" spc="-37" baseline="-15277" dirty="0">
                <a:latin typeface="Cambria Math"/>
                <a:cs typeface="Cambria Math"/>
              </a:rPr>
              <a:t> </a:t>
            </a:r>
            <a:r>
              <a:rPr lang="fr-FR" sz="2400" spc="105" dirty="0" err="1">
                <a:latin typeface="Cambria Math"/>
                <a:cs typeface="Cambria Math"/>
              </a:rPr>
              <a:t>b</a:t>
            </a:r>
            <a:r>
              <a:rPr lang="fr-FR" sz="2800" spc="157" baseline="-15277" dirty="0" err="1">
                <a:latin typeface="Cambria Math"/>
                <a:cs typeface="Cambria Math"/>
              </a:rPr>
              <a:t>w</a:t>
            </a:r>
            <a:endParaRPr sz="2800" baseline="-15277" dirty="0">
              <a:latin typeface="Cambria Math"/>
              <a:cs typeface="Cambria Math"/>
            </a:endParaRPr>
          </a:p>
        </p:txBody>
      </p:sp>
      <p:sp>
        <p:nvSpPr>
          <p:cNvPr id="45" name="object 7">
            <a:extLst>
              <a:ext uri="{FF2B5EF4-FFF2-40B4-BE49-F238E27FC236}">
                <a16:creationId xmlns:a16="http://schemas.microsoft.com/office/drawing/2014/main" id="{3259DC74-8C16-56D7-5FF1-31278F78C7AC}"/>
              </a:ext>
            </a:extLst>
          </p:cNvPr>
          <p:cNvSpPr txBox="1"/>
          <p:nvPr/>
        </p:nvSpPr>
        <p:spPr>
          <a:xfrm>
            <a:off x="5915138" y="3093675"/>
            <a:ext cx="6059691" cy="4053675"/>
          </a:xfrm>
          <a:prstGeom prst="rect">
            <a:avLst/>
          </a:prstGeom>
        </p:spPr>
        <p:txBody>
          <a:bodyPr vert="horz" wrap="square" lIns="0" tIns="242571" rIns="0" bIns="0" rtlCol="0">
            <a:spAutoFit/>
          </a:bodyPr>
          <a:lstStyle/>
          <a:p>
            <a:pPr marL="38099">
              <a:spcBef>
                <a:spcPts val="1911"/>
              </a:spcBef>
            </a:pPr>
            <a:r>
              <a:rPr sz="2400" dirty="0">
                <a:latin typeface="Century Schoolbook"/>
                <a:cs typeface="Century Schoolbook"/>
              </a:rPr>
              <a:t>Discard</a:t>
            </a:r>
            <a:r>
              <a:rPr sz="2400" spc="-5" dirty="0">
                <a:latin typeface="Century Schoolbook"/>
                <a:cs typeface="Century Schoolbook"/>
              </a:rPr>
              <a:t> </a:t>
            </a:r>
            <a:r>
              <a:rPr sz="2400" dirty="0">
                <a:latin typeface="Century Schoolbook"/>
                <a:cs typeface="Century Schoolbook"/>
              </a:rPr>
              <a:t>all boxes with</a:t>
            </a:r>
            <a:r>
              <a:rPr sz="2400" spc="-5" dirty="0">
                <a:latin typeface="Century Schoolbook"/>
                <a:cs typeface="Century Schoolbook"/>
              </a:rPr>
              <a:t> </a:t>
            </a:r>
            <a:r>
              <a:rPr lang="fr-FR" sz="2400" spc="-380" dirty="0">
                <a:latin typeface="Cambria Math"/>
                <a:cs typeface="Cambria Math"/>
              </a:rPr>
              <a:t>p </a:t>
            </a:r>
            <a:r>
              <a:rPr lang="fr-FR" sz="2800" spc="-569" baseline="-15277" dirty="0">
                <a:latin typeface="Cambria Math"/>
                <a:cs typeface="Cambria Math"/>
              </a:rPr>
              <a:t>c</a:t>
            </a:r>
            <a:r>
              <a:rPr sz="2800" spc="75" baseline="-15277" dirty="0">
                <a:latin typeface="Cambria Math"/>
                <a:cs typeface="Cambria Math"/>
              </a:rPr>
              <a:t>  </a:t>
            </a:r>
            <a:r>
              <a:rPr sz="2400" dirty="0">
                <a:latin typeface="Cambria Math"/>
                <a:cs typeface="Cambria Math"/>
              </a:rPr>
              <a:t>≤</a:t>
            </a:r>
            <a:r>
              <a:rPr sz="2400" spc="165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0.6</a:t>
            </a:r>
            <a:endParaRPr sz="2400" dirty="0">
              <a:latin typeface="Cambria Math"/>
              <a:cs typeface="Cambria Math"/>
            </a:endParaRPr>
          </a:p>
          <a:p>
            <a:pPr marL="38099">
              <a:spcBef>
                <a:spcPts val="1815"/>
              </a:spcBef>
            </a:pPr>
            <a:r>
              <a:rPr sz="2400" dirty="0">
                <a:latin typeface="Century Schoolbook"/>
                <a:cs typeface="Century Schoolbook"/>
              </a:rPr>
              <a:t>While</a:t>
            </a:r>
            <a:r>
              <a:rPr sz="2400" spc="-11" dirty="0">
                <a:latin typeface="Century Schoolbook"/>
                <a:cs typeface="Century Schoolbook"/>
              </a:rPr>
              <a:t> </a:t>
            </a:r>
            <a:r>
              <a:rPr sz="2400" dirty="0">
                <a:latin typeface="Century Schoolbook"/>
                <a:cs typeface="Century Schoolbook"/>
              </a:rPr>
              <a:t>there</a:t>
            </a:r>
            <a:r>
              <a:rPr sz="2400" spc="-5" dirty="0">
                <a:latin typeface="Century Schoolbook"/>
                <a:cs typeface="Century Schoolbook"/>
              </a:rPr>
              <a:t> </a:t>
            </a:r>
            <a:r>
              <a:rPr sz="2400" dirty="0">
                <a:latin typeface="Century Schoolbook"/>
                <a:cs typeface="Century Schoolbook"/>
              </a:rPr>
              <a:t>are</a:t>
            </a:r>
            <a:r>
              <a:rPr sz="2400" spc="-5" dirty="0">
                <a:latin typeface="Century Schoolbook"/>
                <a:cs typeface="Century Schoolbook"/>
              </a:rPr>
              <a:t> </a:t>
            </a:r>
            <a:r>
              <a:rPr sz="2400" dirty="0">
                <a:latin typeface="Century Schoolbook"/>
                <a:cs typeface="Century Schoolbook"/>
              </a:rPr>
              <a:t>any</a:t>
            </a:r>
            <a:r>
              <a:rPr sz="2400" spc="-11" dirty="0">
                <a:latin typeface="Century Schoolbook"/>
                <a:cs typeface="Century Schoolbook"/>
              </a:rPr>
              <a:t> </a:t>
            </a:r>
            <a:r>
              <a:rPr sz="2400" dirty="0">
                <a:latin typeface="Century Schoolbook"/>
                <a:cs typeface="Century Schoolbook"/>
              </a:rPr>
              <a:t>remaining</a:t>
            </a:r>
            <a:r>
              <a:rPr sz="2400" spc="-11" dirty="0">
                <a:latin typeface="Century Schoolbook"/>
                <a:cs typeface="Century Schoolbook"/>
              </a:rPr>
              <a:t> boxes:</a:t>
            </a:r>
            <a:endParaRPr lang="fr-FR" sz="2400" spc="-11" dirty="0">
              <a:latin typeface="Century Schoolbook"/>
              <a:cs typeface="Century Schoolbook"/>
            </a:endParaRPr>
          </a:p>
          <a:p>
            <a:pPr marL="456554" marR="166367" indent="-456554">
              <a:spcBef>
                <a:spcPts val="100"/>
              </a:spcBef>
              <a:buFont typeface="Arial"/>
              <a:buChar char="•"/>
              <a:tabLst>
                <a:tab pos="456554" algn="l"/>
                <a:tab pos="457189" algn="l"/>
              </a:tabLst>
            </a:pPr>
            <a:r>
              <a:rPr lang="en-NZ" sz="2400" dirty="0">
                <a:latin typeface="Century Schoolbook"/>
                <a:cs typeface="Century Schoolbook"/>
              </a:rPr>
              <a:t>Pick</a:t>
            </a:r>
            <a:r>
              <a:rPr lang="en-NZ" sz="2400" spc="-5" dirty="0">
                <a:latin typeface="Century Schoolbook"/>
                <a:cs typeface="Century Schoolbook"/>
              </a:rPr>
              <a:t> </a:t>
            </a:r>
            <a:r>
              <a:rPr lang="en-NZ" sz="2400" dirty="0">
                <a:latin typeface="Century Schoolbook"/>
                <a:cs typeface="Century Schoolbook"/>
              </a:rPr>
              <a:t>the</a:t>
            </a:r>
            <a:r>
              <a:rPr lang="en-NZ" sz="2400" spc="-11" dirty="0">
                <a:latin typeface="Century Schoolbook"/>
                <a:cs typeface="Century Schoolbook"/>
              </a:rPr>
              <a:t> </a:t>
            </a:r>
            <a:r>
              <a:rPr lang="en-NZ" sz="2400" dirty="0">
                <a:latin typeface="Century Schoolbook"/>
                <a:cs typeface="Century Schoolbook"/>
              </a:rPr>
              <a:t>box</a:t>
            </a:r>
            <a:r>
              <a:rPr lang="en-NZ" sz="2400" spc="-15" dirty="0">
                <a:latin typeface="Century Schoolbook"/>
                <a:cs typeface="Century Schoolbook"/>
              </a:rPr>
              <a:t> </a:t>
            </a:r>
            <a:r>
              <a:rPr lang="en-NZ" sz="2400" dirty="0">
                <a:latin typeface="Century Schoolbook"/>
                <a:cs typeface="Century Schoolbook"/>
              </a:rPr>
              <a:t>with</a:t>
            </a:r>
            <a:r>
              <a:rPr lang="en-NZ" sz="2400" spc="-11" dirty="0">
                <a:latin typeface="Century Schoolbook"/>
                <a:cs typeface="Century Schoolbook"/>
              </a:rPr>
              <a:t> </a:t>
            </a:r>
            <a:r>
              <a:rPr lang="en-NZ" sz="2400" dirty="0">
                <a:latin typeface="Century Schoolbook"/>
                <a:cs typeface="Century Schoolbook"/>
              </a:rPr>
              <a:t>the</a:t>
            </a:r>
            <a:r>
              <a:rPr lang="en-NZ" sz="2400" spc="-11" dirty="0">
                <a:latin typeface="Century Schoolbook"/>
                <a:cs typeface="Century Schoolbook"/>
              </a:rPr>
              <a:t> </a:t>
            </a:r>
            <a:r>
              <a:rPr lang="en-NZ" sz="2400" dirty="0">
                <a:latin typeface="Century Schoolbook"/>
                <a:cs typeface="Century Schoolbook"/>
              </a:rPr>
              <a:t>largest p</a:t>
            </a:r>
            <a:r>
              <a:rPr lang="en-NZ" sz="2400" baseline="-25000" dirty="0">
                <a:latin typeface="Century Schoolbook"/>
                <a:cs typeface="Century Schoolbook"/>
              </a:rPr>
              <a:t>c</a:t>
            </a:r>
            <a:r>
              <a:rPr lang="en-NZ" sz="2400" spc="-145" baseline="-15277" dirty="0">
                <a:latin typeface="Century Schoolbook"/>
                <a:cs typeface="Cambria Math"/>
              </a:rPr>
              <a:t>. 	</a:t>
            </a:r>
            <a:r>
              <a:rPr lang="en-NZ" sz="2400" dirty="0">
                <a:latin typeface="Century Schoolbook"/>
                <a:cs typeface="Century Schoolbook"/>
              </a:rPr>
              <a:t>Output</a:t>
            </a:r>
            <a:r>
              <a:rPr lang="en-NZ" sz="2400" spc="-20" dirty="0">
                <a:latin typeface="Century Schoolbook"/>
                <a:cs typeface="Century Schoolbook"/>
              </a:rPr>
              <a:t> </a:t>
            </a:r>
            <a:r>
              <a:rPr lang="en-NZ" sz="2400" dirty="0">
                <a:latin typeface="Century Schoolbook"/>
                <a:cs typeface="Century Schoolbook"/>
              </a:rPr>
              <a:t>that</a:t>
            </a:r>
            <a:r>
              <a:rPr lang="en-NZ" sz="2400" spc="-5" dirty="0">
                <a:latin typeface="Century Schoolbook"/>
                <a:cs typeface="Century Schoolbook"/>
              </a:rPr>
              <a:t> </a:t>
            </a:r>
            <a:r>
              <a:rPr lang="en-NZ" sz="2400" dirty="0">
                <a:latin typeface="Century Schoolbook"/>
                <a:cs typeface="Century Schoolbook"/>
              </a:rPr>
              <a:t>as a </a:t>
            </a:r>
            <a:r>
              <a:rPr lang="en-NZ" sz="2400" spc="-11" dirty="0">
                <a:latin typeface="Century Schoolbook"/>
                <a:cs typeface="Century Schoolbook"/>
              </a:rPr>
              <a:t>prediction.</a:t>
            </a:r>
            <a:endParaRPr lang="en-NZ" sz="2400" dirty="0">
              <a:latin typeface="Century Schoolbook"/>
              <a:cs typeface="Century Schoolbook"/>
            </a:endParaRPr>
          </a:p>
          <a:p>
            <a:pPr marL="542912" marR="55879" indent="-492113">
              <a:lnSpc>
                <a:spcPts val="3200"/>
              </a:lnSpc>
              <a:spcBef>
                <a:spcPts val="2045"/>
              </a:spcBef>
              <a:buFont typeface="Arial"/>
              <a:buChar char="•"/>
              <a:tabLst>
                <a:tab pos="507353" algn="l"/>
                <a:tab pos="507987" algn="l"/>
              </a:tabLst>
            </a:pPr>
            <a:r>
              <a:rPr lang="en-NZ" sz="2400" dirty="0">
                <a:latin typeface="Century Schoolbook"/>
                <a:cs typeface="Century Schoolbook"/>
              </a:rPr>
              <a:t>Discard</a:t>
            </a:r>
            <a:r>
              <a:rPr lang="en-NZ" sz="2400" spc="-5" dirty="0">
                <a:latin typeface="Century Schoolbook"/>
                <a:cs typeface="Century Schoolbook"/>
              </a:rPr>
              <a:t> </a:t>
            </a:r>
            <a:r>
              <a:rPr lang="en-NZ" sz="2400" dirty="0">
                <a:latin typeface="Century Schoolbook"/>
                <a:cs typeface="Century Schoolbook"/>
              </a:rPr>
              <a:t>any</a:t>
            </a:r>
            <a:r>
              <a:rPr lang="en-NZ" sz="2400" spc="-11" dirty="0">
                <a:latin typeface="Century Schoolbook"/>
                <a:cs typeface="Century Schoolbook"/>
              </a:rPr>
              <a:t> </a:t>
            </a:r>
            <a:r>
              <a:rPr lang="en-NZ" sz="2400" dirty="0">
                <a:latin typeface="Century Schoolbook"/>
                <a:cs typeface="Century Schoolbook"/>
              </a:rPr>
              <a:t>remaining</a:t>
            </a:r>
            <a:r>
              <a:rPr lang="en-NZ" sz="2400" spc="-11" dirty="0">
                <a:latin typeface="Century Schoolbook"/>
                <a:cs typeface="Century Schoolbook"/>
              </a:rPr>
              <a:t> </a:t>
            </a:r>
            <a:r>
              <a:rPr lang="en-NZ" sz="2400" dirty="0">
                <a:latin typeface="Century Schoolbook"/>
                <a:cs typeface="Century Schoolbook"/>
              </a:rPr>
              <a:t>box</a:t>
            </a:r>
            <a:r>
              <a:rPr lang="en-NZ" sz="2400" spc="-11" dirty="0">
                <a:latin typeface="Century Schoolbook"/>
                <a:cs typeface="Century Schoolbook"/>
              </a:rPr>
              <a:t> </a:t>
            </a:r>
            <a:r>
              <a:rPr lang="en-NZ" sz="2400" spc="-20" dirty="0">
                <a:latin typeface="Century Schoolbook"/>
                <a:cs typeface="Century Schoolbook"/>
              </a:rPr>
              <a:t>with </a:t>
            </a:r>
            <a:r>
              <a:rPr lang="en-NZ" sz="2400" dirty="0" err="1">
                <a:latin typeface="Century Schoolbook"/>
                <a:cs typeface="Century Schoolbook"/>
              </a:rPr>
              <a:t>IoU</a:t>
            </a:r>
            <a:r>
              <a:rPr lang="en-NZ" sz="2400" spc="-151" dirty="0">
                <a:latin typeface="Century Schoolbook"/>
                <a:cs typeface="Century Schoolbook"/>
              </a:rPr>
              <a:t> </a:t>
            </a:r>
            <a:r>
              <a:rPr lang="en-NZ" sz="2400" dirty="0">
                <a:latin typeface="Cambria Math"/>
                <a:cs typeface="Cambria Math"/>
              </a:rPr>
              <a:t>≥</a:t>
            </a:r>
            <a:r>
              <a:rPr lang="en-NZ" sz="2400" spc="160" dirty="0">
                <a:latin typeface="Cambria Math"/>
                <a:cs typeface="Cambria Math"/>
              </a:rPr>
              <a:t> </a:t>
            </a:r>
            <a:r>
              <a:rPr lang="en-NZ" sz="2400" dirty="0">
                <a:latin typeface="Cambria Math"/>
                <a:cs typeface="Cambria Math"/>
              </a:rPr>
              <a:t>0.5</a:t>
            </a:r>
            <a:r>
              <a:rPr lang="en-NZ" sz="2400" spc="-11" dirty="0">
                <a:latin typeface="Cambria Math"/>
                <a:cs typeface="Cambria Math"/>
              </a:rPr>
              <a:t> </a:t>
            </a:r>
            <a:r>
              <a:rPr lang="en-NZ" sz="2400" dirty="0">
                <a:latin typeface="Century Schoolbook"/>
                <a:cs typeface="Century Schoolbook"/>
              </a:rPr>
              <a:t>with</a:t>
            </a:r>
            <a:r>
              <a:rPr lang="en-NZ" sz="2400" spc="-5" dirty="0">
                <a:latin typeface="Century Schoolbook"/>
                <a:cs typeface="Century Schoolbook"/>
              </a:rPr>
              <a:t> </a:t>
            </a:r>
            <a:r>
              <a:rPr lang="en-NZ" sz="2400" dirty="0">
                <a:latin typeface="Century Schoolbook"/>
                <a:cs typeface="Century Schoolbook"/>
              </a:rPr>
              <a:t>the</a:t>
            </a:r>
            <a:r>
              <a:rPr lang="en-NZ" sz="2400" spc="-11" dirty="0">
                <a:latin typeface="Century Schoolbook"/>
                <a:cs typeface="Century Schoolbook"/>
              </a:rPr>
              <a:t> </a:t>
            </a:r>
            <a:r>
              <a:rPr lang="en-NZ" sz="2400" dirty="0">
                <a:latin typeface="Century Schoolbook"/>
                <a:cs typeface="Century Schoolbook"/>
              </a:rPr>
              <a:t>box</a:t>
            </a:r>
            <a:r>
              <a:rPr lang="en-NZ" sz="2400" spc="-11" dirty="0">
                <a:latin typeface="Century Schoolbook"/>
                <a:cs typeface="Century Schoolbook"/>
              </a:rPr>
              <a:t> output </a:t>
            </a:r>
            <a:r>
              <a:rPr lang="en-NZ" sz="2400" dirty="0">
                <a:latin typeface="Century Schoolbook"/>
                <a:cs typeface="Century Schoolbook"/>
              </a:rPr>
              <a:t>in</a:t>
            </a:r>
            <a:r>
              <a:rPr lang="en-NZ" sz="2400" spc="-11" dirty="0">
                <a:latin typeface="Century Schoolbook"/>
                <a:cs typeface="Century Schoolbook"/>
              </a:rPr>
              <a:t> </a:t>
            </a:r>
            <a:r>
              <a:rPr lang="en-NZ" sz="2400" dirty="0">
                <a:latin typeface="Century Schoolbook"/>
                <a:cs typeface="Century Schoolbook"/>
              </a:rPr>
              <a:t>the</a:t>
            </a:r>
            <a:r>
              <a:rPr lang="en-NZ" sz="2400" spc="-11" dirty="0">
                <a:latin typeface="Century Schoolbook"/>
                <a:cs typeface="Century Schoolbook"/>
              </a:rPr>
              <a:t> </a:t>
            </a:r>
            <a:r>
              <a:rPr lang="en-NZ" sz="2400" dirty="0">
                <a:latin typeface="Century Schoolbook"/>
                <a:cs typeface="Century Schoolbook"/>
              </a:rPr>
              <a:t>previous </a:t>
            </a:r>
            <a:r>
              <a:rPr lang="en-NZ" sz="2400" spc="-20" dirty="0">
                <a:latin typeface="Century Schoolbook"/>
                <a:cs typeface="Century Schoolbook"/>
              </a:rPr>
              <a:t>step.</a:t>
            </a:r>
            <a:endParaRPr lang="en-NZ" sz="2400" dirty="0">
              <a:latin typeface="Century Schoolbook"/>
              <a:cs typeface="Century Schoolbook"/>
            </a:endParaRPr>
          </a:p>
          <a:p>
            <a:pPr marL="38099">
              <a:spcBef>
                <a:spcPts val="1815"/>
              </a:spcBef>
            </a:pPr>
            <a:endParaRPr sz="2400" dirty="0">
              <a:latin typeface="Century Schoolbook"/>
              <a:cs typeface="Century Schoolbook"/>
            </a:endParaRPr>
          </a:p>
        </p:txBody>
      </p:sp>
      <p:sp>
        <p:nvSpPr>
          <p:cNvPr id="46" name="object 11">
            <a:extLst>
              <a:ext uri="{FF2B5EF4-FFF2-40B4-BE49-F238E27FC236}">
                <a16:creationId xmlns:a16="http://schemas.microsoft.com/office/drawing/2014/main" id="{2CAD2387-9B5B-7B86-717C-ADF9589FE1FC}"/>
              </a:ext>
            </a:extLst>
          </p:cNvPr>
          <p:cNvSpPr txBox="1"/>
          <p:nvPr/>
        </p:nvSpPr>
        <p:spPr>
          <a:xfrm>
            <a:off x="5915137" y="2047322"/>
            <a:ext cx="42824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entury Schoolbook"/>
                <a:cs typeface="Century Schoolbook"/>
              </a:rPr>
              <a:t>Each</a:t>
            </a:r>
            <a:r>
              <a:rPr sz="2400" spc="-15" dirty="0">
                <a:latin typeface="Century Schoolbook"/>
                <a:cs typeface="Century Schoolbook"/>
              </a:rPr>
              <a:t> </a:t>
            </a:r>
            <a:r>
              <a:rPr sz="2400" dirty="0">
                <a:latin typeface="Century Schoolbook"/>
                <a:cs typeface="Century Schoolbook"/>
              </a:rPr>
              <a:t>output</a:t>
            </a:r>
            <a:r>
              <a:rPr sz="2400" spc="-11" dirty="0">
                <a:latin typeface="Century Schoolbook"/>
                <a:cs typeface="Century Schoolbook"/>
              </a:rPr>
              <a:t> </a:t>
            </a:r>
            <a:r>
              <a:rPr sz="2400" dirty="0">
                <a:latin typeface="Century Schoolbook"/>
                <a:cs typeface="Century Schoolbook"/>
              </a:rPr>
              <a:t>prediction</a:t>
            </a:r>
            <a:r>
              <a:rPr sz="2400" spc="-11" dirty="0">
                <a:latin typeface="Century Schoolbook"/>
                <a:cs typeface="Century Schoolbook"/>
              </a:rPr>
              <a:t> </a:t>
            </a:r>
            <a:r>
              <a:rPr sz="2400" spc="-25" dirty="0">
                <a:latin typeface="Century Schoolbook"/>
                <a:cs typeface="Century Schoolbook"/>
              </a:rPr>
              <a:t>is:</a:t>
            </a:r>
            <a:endParaRPr sz="2400" dirty="0">
              <a:latin typeface="Century Schoolbook"/>
              <a:cs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66126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4" grpId="1" animBg="1"/>
      <p:bldP spid="35" grpId="0" animBg="1"/>
      <p:bldP spid="35" grpId="1" animBg="1"/>
      <p:bldP spid="36" grpId="0"/>
      <p:bldP spid="37" grpId="0"/>
      <p:bldP spid="37" grpId="1"/>
      <p:bldP spid="38" grpId="0" animBg="1"/>
      <p:bldP spid="39" grpId="0" animBg="1"/>
      <p:bldP spid="39" grpId="1" animBg="1"/>
      <p:bldP spid="40" grpId="0"/>
      <p:bldP spid="40" grpId="1"/>
      <p:bldP spid="41" grpId="0"/>
      <p:bldP spid="42" grpId="0"/>
      <p:bldP spid="42" grpId="1"/>
      <p:bldP spid="43" grpId="0" animBg="1"/>
      <p:bldP spid="44" grpId="0"/>
      <p:bldP spid="4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endParaRPr lang="en-NZ" sz="2800" b="0" dirty="0">
              <a:solidFill>
                <a:schemeClr val="bg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35</a:t>
            </a:fld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0B86F-E730-FE5A-3718-53F013C00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9668934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Computer vision tasks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Classification, localisation, landmark detection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Object Detection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Sliding window method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Bounding box prediction (YOLO)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b="1" i="1" dirty="0">
                <a:solidFill>
                  <a:schemeClr val="accent1">
                    <a:lumMod val="75000"/>
                  </a:schemeClr>
                </a:solidFill>
              </a:rPr>
              <a:t>Anchor boxes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Putting it all together</a:t>
            </a:r>
          </a:p>
          <a:p>
            <a:pPr marL="1028700" lvl="1" indent="-342900"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222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YOLO: You Only Look Once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6169" name="Title 1">
            <a:extLst>
              <a:ext uri="{FF2B5EF4-FFF2-40B4-BE49-F238E27FC236}">
                <a16:creationId xmlns:a16="http://schemas.microsoft.com/office/drawing/2014/main" id="{F1CA21B1-60FE-ACA5-BBB5-067F12770A51}"/>
              </a:ext>
            </a:extLst>
          </p:cNvPr>
          <p:cNvSpPr txBox="1">
            <a:spLocks/>
          </p:cNvSpPr>
          <p:nvPr/>
        </p:nvSpPr>
        <p:spPr>
          <a:xfrm>
            <a:off x="1056217" y="1311198"/>
            <a:ext cx="10233454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Anchor Box Method</a:t>
            </a:r>
          </a:p>
        </p:txBody>
      </p:sp>
      <p:sp>
        <p:nvSpPr>
          <p:cNvPr id="56" name="Slide Number Placeholder 2">
            <a:extLst>
              <a:ext uri="{FF2B5EF4-FFF2-40B4-BE49-F238E27FC236}">
                <a16:creationId xmlns:a16="http://schemas.microsoft.com/office/drawing/2014/main" id="{73866AC1-382F-A81D-62D5-EC1C12D76A6F}"/>
              </a:ext>
            </a:extLst>
          </p:cNvPr>
          <p:cNvSpPr txBox="1">
            <a:spLocks/>
          </p:cNvSpPr>
          <p:nvPr/>
        </p:nvSpPr>
        <p:spPr>
          <a:xfrm>
            <a:off x="4692223" y="6276584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36</a:t>
            </a:fld>
            <a:endParaRPr lang="en-NZ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C1840BB-5569-88F1-102F-7544526F3635}"/>
              </a:ext>
            </a:extLst>
          </p:cNvPr>
          <p:cNvSpPr txBox="1">
            <a:spLocks/>
          </p:cNvSpPr>
          <p:nvPr/>
        </p:nvSpPr>
        <p:spPr>
          <a:xfrm>
            <a:off x="761998" y="1243312"/>
            <a:ext cx="10515600" cy="1325563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NZ" spc="-11"/>
              <a:t>Non-</a:t>
            </a:r>
            <a:r>
              <a:rPr lang="en-NZ"/>
              <a:t>max</a:t>
            </a:r>
            <a:r>
              <a:rPr lang="en-NZ" spc="5"/>
              <a:t> </a:t>
            </a:r>
            <a:r>
              <a:rPr lang="en-NZ"/>
              <a:t>suppression</a:t>
            </a:r>
            <a:r>
              <a:rPr lang="en-NZ" spc="11"/>
              <a:t> </a:t>
            </a:r>
            <a:r>
              <a:rPr lang="en-NZ" spc="-11"/>
              <a:t>example</a:t>
            </a:r>
            <a:endParaRPr lang="en-NZ" spc="-11" dirty="0"/>
          </a:p>
        </p:txBody>
      </p:sp>
      <p:sp>
        <p:nvSpPr>
          <p:cNvPr id="3" name="object 12">
            <a:extLst>
              <a:ext uri="{FF2B5EF4-FFF2-40B4-BE49-F238E27FC236}">
                <a16:creationId xmlns:a16="http://schemas.microsoft.com/office/drawing/2014/main" id="{F0B85571-6FB2-9FEE-97F8-65337B35F912}"/>
              </a:ext>
            </a:extLst>
          </p:cNvPr>
          <p:cNvSpPr/>
          <p:nvPr/>
        </p:nvSpPr>
        <p:spPr>
          <a:xfrm>
            <a:off x="3141366" y="4580981"/>
            <a:ext cx="63500" cy="1906271"/>
          </a:xfrm>
          <a:custGeom>
            <a:avLst/>
            <a:gdLst/>
            <a:ahLst/>
            <a:cxnLst/>
            <a:rect l="l" t="t" r="r" b="b"/>
            <a:pathLst>
              <a:path w="63500" h="1906270">
                <a:moveTo>
                  <a:pt x="63461" y="0"/>
                </a:moveTo>
                <a:lnTo>
                  <a:pt x="0" y="0"/>
                </a:lnTo>
                <a:lnTo>
                  <a:pt x="0" y="10160"/>
                </a:lnTo>
                <a:lnTo>
                  <a:pt x="0" y="1897380"/>
                </a:lnTo>
                <a:lnTo>
                  <a:pt x="0" y="1906270"/>
                </a:lnTo>
                <a:lnTo>
                  <a:pt x="63461" y="1906270"/>
                </a:lnTo>
                <a:lnTo>
                  <a:pt x="63461" y="1897380"/>
                </a:lnTo>
                <a:lnTo>
                  <a:pt x="22136" y="1897380"/>
                </a:lnTo>
                <a:lnTo>
                  <a:pt x="22136" y="10160"/>
                </a:lnTo>
                <a:lnTo>
                  <a:pt x="63461" y="10160"/>
                </a:lnTo>
                <a:lnTo>
                  <a:pt x="634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3">
            <a:extLst>
              <a:ext uri="{FF2B5EF4-FFF2-40B4-BE49-F238E27FC236}">
                <a16:creationId xmlns:a16="http://schemas.microsoft.com/office/drawing/2014/main" id="{70C6F5FA-EC58-C3F8-F455-8638C7E31AEF}"/>
              </a:ext>
            </a:extLst>
          </p:cNvPr>
          <p:cNvSpPr/>
          <p:nvPr/>
        </p:nvSpPr>
        <p:spPr>
          <a:xfrm>
            <a:off x="3463171" y="4580981"/>
            <a:ext cx="63500" cy="1906271"/>
          </a:xfrm>
          <a:custGeom>
            <a:avLst/>
            <a:gdLst/>
            <a:ahLst/>
            <a:cxnLst/>
            <a:rect l="l" t="t" r="r" b="b"/>
            <a:pathLst>
              <a:path w="63500" h="1906270">
                <a:moveTo>
                  <a:pt x="63461" y="0"/>
                </a:moveTo>
                <a:lnTo>
                  <a:pt x="0" y="0"/>
                </a:lnTo>
                <a:lnTo>
                  <a:pt x="0" y="10160"/>
                </a:lnTo>
                <a:lnTo>
                  <a:pt x="41325" y="10160"/>
                </a:lnTo>
                <a:lnTo>
                  <a:pt x="41325" y="1897380"/>
                </a:lnTo>
                <a:lnTo>
                  <a:pt x="0" y="1897380"/>
                </a:lnTo>
                <a:lnTo>
                  <a:pt x="0" y="1906270"/>
                </a:lnTo>
                <a:lnTo>
                  <a:pt x="63461" y="1906270"/>
                </a:lnTo>
                <a:lnTo>
                  <a:pt x="63461" y="1897380"/>
                </a:lnTo>
                <a:lnTo>
                  <a:pt x="63461" y="10160"/>
                </a:lnTo>
                <a:lnTo>
                  <a:pt x="634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072AFB66-1499-7DFC-A07E-20D7691AFF34}"/>
              </a:ext>
            </a:extLst>
          </p:cNvPr>
          <p:cNvSpPr txBox="1"/>
          <p:nvPr/>
        </p:nvSpPr>
        <p:spPr>
          <a:xfrm>
            <a:off x="3170600" y="4410128"/>
            <a:ext cx="440579" cy="21408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3" marR="59053" indent="8254">
              <a:lnSpc>
                <a:spcPct val="102299"/>
              </a:lnSpc>
              <a:spcBef>
                <a:spcPts val="20"/>
              </a:spcBef>
            </a:pPr>
            <a:r>
              <a:rPr lang="en-NZ" sz="1600" spc="71" dirty="0">
                <a:latin typeface="Cambria Math"/>
                <a:cs typeface="Cambria Math"/>
              </a:rPr>
              <a:t>p</a:t>
            </a:r>
            <a:r>
              <a:rPr lang="en-NZ" sz="1600" spc="71" baseline="-25000" dirty="0">
                <a:latin typeface="Cambria Math"/>
                <a:cs typeface="Cambria Math"/>
              </a:rPr>
              <a:t>c</a:t>
            </a:r>
            <a:endParaRPr lang="en-NZ" sz="1600" spc="71" dirty="0">
              <a:latin typeface="Cambria Math"/>
              <a:cs typeface="Cambria Math"/>
            </a:endParaRPr>
          </a:p>
          <a:p>
            <a:pPr marL="66673" marR="59053" indent="8254">
              <a:lnSpc>
                <a:spcPct val="102299"/>
              </a:lnSpc>
              <a:spcBef>
                <a:spcPts val="20"/>
              </a:spcBef>
            </a:pPr>
            <a:r>
              <a:rPr lang="en-NZ" sz="1600" spc="71" dirty="0" err="1">
                <a:latin typeface="Cambria Math"/>
                <a:cs typeface="Cambria Math"/>
              </a:rPr>
              <a:t>b</a:t>
            </a:r>
            <a:r>
              <a:rPr lang="en-NZ" spc="104" baseline="-15277" dirty="0" err="1">
                <a:latin typeface="Cambria Math"/>
                <a:cs typeface="Cambria Math"/>
              </a:rPr>
              <a:t>x</a:t>
            </a:r>
            <a:endParaRPr lang="en-NZ" baseline="-15277" dirty="0">
              <a:latin typeface="Cambria Math"/>
              <a:cs typeface="Cambria Math"/>
            </a:endParaRPr>
          </a:p>
          <a:p>
            <a:pPr marL="61593">
              <a:spcBef>
                <a:spcPts val="80"/>
              </a:spcBef>
            </a:pPr>
            <a:r>
              <a:rPr lang="en-NZ" sz="1600" spc="-25" dirty="0">
                <a:latin typeface="Cambria Math"/>
                <a:cs typeface="Cambria Math"/>
              </a:rPr>
              <a:t>b</a:t>
            </a:r>
            <a:r>
              <a:rPr lang="en-NZ" spc="-37" baseline="-15277" dirty="0">
                <a:latin typeface="Cambria Math"/>
                <a:cs typeface="Cambria Math"/>
              </a:rPr>
              <a:t>y</a:t>
            </a:r>
            <a:endParaRPr lang="en-NZ" baseline="-15277" dirty="0"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  <a:spcBef>
                <a:spcPts val="375"/>
              </a:spcBef>
            </a:pPr>
            <a:r>
              <a:rPr lang="en-NZ" sz="1600" spc="-25" dirty="0" err="1">
                <a:latin typeface="Cambria Math"/>
                <a:cs typeface="Cambria Math"/>
              </a:rPr>
              <a:t>b</a:t>
            </a:r>
            <a:r>
              <a:rPr lang="en-NZ" spc="-37" baseline="-15277" dirty="0" err="1">
                <a:latin typeface="Cambria Math"/>
                <a:cs typeface="Cambria Math"/>
              </a:rPr>
              <a:t>h</a:t>
            </a:r>
            <a:r>
              <a:rPr lang="en-NZ" spc="-37" baseline="-15277" dirty="0">
                <a:latin typeface="Cambria Math"/>
                <a:cs typeface="Cambria Math"/>
              </a:rPr>
              <a:t> </a:t>
            </a:r>
            <a:r>
              <a:rPr lang="en-NZ" sz="1600" spc="105" dirty="0" err="1">
                <a:latin typeface="Cambria Math"/>
                <a:cs typeface="Cambria Math"/>
              </a:rPr>
              <a:t>b</a:t>
            </a:r>
            <a:r>
              <a:rPr lang="en-NZ" spc="157" baseline="-15277" dirty="0" err="1">
                <a:latin typeface="Cambria Math"/>
                <a:cs typeface="Cambria Math"/>
              </a:rPr>
              <a:t>w</a:t>
            </a:r>
            <a:endParaRPr lang="en-NZ" baseline="-15277" dirty="0">
              <a:latin typeface="Cambria Math"/>
              <a:cs typeface="Cambria Math"/>
            </a:endParaRPr>
          </a:p>
          <a:p>
            <a:pPr marL="38099" marR="30479" indent="14604" algn="just">
              <a:spcBef>
                <a:spcPts val="275"/>
              </a:spcBef>
            </a:pPr>
            <a:r>
              <a:rPr lang="fr-FR" sz="1700" spc="65" dirty="0">
                <a:latin typeface="Cambria Math"/>
                <a:cs typeface="Cambria Math"/>
              </a:rPr>
              <a:t>c</a:t>
            </a:r>
            <a:r>
              <a:rPr lang="fr-FR" spc="97" baseline="-16203" dirty="0">
                <a:latin typeface="Cambria Math"/>
                <a:cs typeface="Cambria Math"/>
              </a:rPr>
              <a:t>1</a:t>
            </a:r>
            <a:endParaRPr baseline="-16203" dirty="0">
              <a:latin typeface="Cambria Math"/>
              <a:cs typeface="Cambria Math"/>
            </a:endParaRPr>
          </a:p>
          <a:p>
            <a:pPr marL="66038">
              <a:lnSpc>
                <a:spcPts val="1971"/>
              </a:lnSpc>
            </a:pPr>
            <a:r>
              <a:rPr lang="fr-FR" sz="1700" spc="80" dirty="0">
                <a:latin typeface="Cambria Math"/>
                <a:cs typeface="Cambria Math"/>
              </a:rPr>
              <a:t>c</a:t>
            </a:r>
            <a:r>
              <a:rPr lang="fr-FR" spc="120" baseline="-16203" dirty="0">
                <a:latin typeface="Cambria Math"/>
                <a:cs typeface="Cambria Math"/>
              </a:rPr>
              <a:t>2</a:t>
            </a:r>
            <a:endParaRPr baseline="-16203" dirty="0">
              <a:latin typeface="Cambria Math"/>
              <a:cs typeface="Cambria Math"/>
            </a:endParaRPr>
          </a:p>
          <a:p>
            <a:pPr marL="66038">
              <a:lnSpc>
                <a:spcPts val="2015"/>
              </a:lnSpc>
            </a:pPr>
            <a:r>
              <a:rPr lang="fr-FR" sz="1700" spc="-25" dirty="0">
                <a:latin typeface="Cambria Math"/>
                <a:cs typeface="Cambria Math"/>
              </a:rPr>
              <a:t>c</a:t>
            </a:r>
            <a:r>
              <a:rPr lang="fr-FR" spc="-37" baseline="-16203" dirty="0">
                <a:latin typeface="Cambria Math"/>
                <a:cs typeface="Cambria Math"/>
              </a:rPr>
              <a:t>3</a:t>
            </a:r>
            <a:endParaRPr baseline="-16203" dirty="0">
              <a:latin typeface="Cambria Math"/>
              <a:cs typeface="Cambria Math"/>
            </a:endParaRPr>
          </a:p>
        </p:txBody>
      </p:sp>
      <p:sp>
        <p:nvSpPr>
          <p:cNvPr id="9" name="object 15">
            <a:extLst>
              <a:ext uri="{FF2B5EF4-FFF2-40B4-BE49-F238E27FC236}">
                <a16:creationId xmlns:a16="http://schemas.microsoft.com/office/drawing/2014/main" id="{C7B94E51-1355-3E92-860A-978CE5A521F2}"/>
              </a:ext>
            </a:extLst>
          </p:cNvPr>
          <p:cNvSpPr txBox="1"/>
          <p:nvPr/>
        </p:nvSpPr>
        <p:spPr>
          <a:xfrm>
            <a:off x="2131730" y="5289856"/>
            <a:ext cx="70231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42584" algn="l"/>
              </a:tabLst>
            </a:pPr>
            <a:r>
              <a:rPr sz="3200" spc="-51" dirty="0">
                <a:latin typeface="Cambria Math"/>
                <a:cs typeface="Cambria Math"/>
              </a:rPr>
              <a:t>y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51" dirty="0">
                <a:latin typeface="Century Schoolbook"/>
                <a:cs typeface="Century Schoolbook"/>
              </a:rPr>
              <a:t>=</a:t>
            </a:r>
            <a:endParaRPr sz="3200">
              <a:latin typeface="Century Schoolbook"/>
              <a:cs typeface="Century Schoolbook"/>
            </a:endParaRPr>
          </a:p>
        </p:txBody>
      </p:sp>
      <p:grpSp>
        <p:nvGrpSpPr>
          <p:cNvPr id="10" name="object 16">
            <a:extLst>
              <a:ext uri="{FF2B5EF4-FFF2-40B4-BE49-F238E27FC236}">
                <a16:creationId xmlns:a16="http://schemas.microsoft.com/office/drawing/2014/main" id="{D9B85433-3760-A9FA-D7E6-38AF49DD7D16}"/>
              </a:ext>
            </a:extLst>
          </p:cNvPr>
          <p:cNvGrpSpPr/>
          <p:nvPr/>
        </p:nvGrpSpPr>
        <p:grpSpPr>
          <a:xfrm>
            <a:off x="440016" y="2174334"/>
            <a:ext cx="2538576" cy="2644684"/>
            <a:chOff x="956061" y="1166825"/>
            <a:chExt cx="3263265" cy="3246120"/>
          </a:xfrm>
        </p:grpSpPr>
        <p:pic>
          <p:nvPicPr>
            <p:cNvPr id="11" name="object 17">
              <a:extLst>
                <a:ext uri="{FF2B5EF4-FFF2-40B4-BE49-F238E27FC236}">
                  <a16:creationId xmlns:a16="http://schemas.microsoft.com/office/drawing/2014/main" id="{BBB92B3A-750D-5A20-0DB3-458BD988BA8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8407" y="1183982"/>
              <a:ext cx="3205797" cy="3184347"/>
            </a:xfrm>
            <a:prstGeom prst="rect">
              <a:avLst/>
            </a:prstGeom>
          </p:spPr>
        </p:pic>
        <p:pic>
          <p:nvPicPr>
            <p:cNvPr id="12" name="object 18">
              <a:extLst>
                <a:ext uri="{FF2B5EF4-FFF2-40B4-BE49-F238E27FC236}">
                  <a16:creationId xmlns:a16="http://schemas.microsoft.com/office/drawing/2014/main" id="{49321928-071F-7932-8AB4-87E6FCA222C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4874" y="2885478"/>
              <a:ext cx="2407323" cy="1170800"/>
            </a:xfrm>
            <a:prstGeom prst="rect">
              <a:avLst/>
            </a:prstGeom>
          </p:spPr>
        </p:pic>
        <p:pic>
          <p:nvPicPr>
            <p:cNvPr id="13" name="object 19">
              <a:extLst>
                <a:ext uri="{FF2B5EF4-FFF2-40B4-BE49-F238E27FC236}">
                  <a16:creationId xmlns:a16="http://schemas.microsoft.com/office/drawing/2014/main" id="{6AA4AD4C-A569-4E8D-A81F-E9BC0E118C6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4369" y="2795422"/>
              <a:ext cx="586334" cy="1572907"/>
            </a:xfrm>
            <a:prstGeom prst="rect">
              <a:avLst/>
            </a:prstGeom>
          </p:spPr>
        </p:pic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55B12655-8E03-CDE7-1209-5CD8E49D554C}"/>
                </a:ext>
              </a:extLst>
            </p:cNvPr>
            <p:cNvSpPr/>
            <p:nvPr/>
          </p:nvSpPr>
          <p:spPr>
            <a:xfrm>
              <a:off x="2128215" y="2795422"/>
              <a:ext cx="853440" cy="1570355"/>
            </a:xfrm>
            <a:custGeom>
              <a:avLst/>
              <a:gdLst/>
              <a:ahLst/>
              <a:cxnLst/>
              <a:rect l="l" t="t" r="r" b="b"/>
              <a:pathLst>
                <a:path w="853439" h="1570354">
                  <a:moveTo>
                    <a:pt x="0" y="0"/>
                  </a:moveTo>
                  <a:lnTo>
                    <a:pt x="853042" y="0"/>
                  </a:lnTo>
                  <a:lnTo>
                    <a:pt x="853042" y="1569860"/>
                  </a:lnTo>
                  <a:lnTo>
                    <a:pt x="0" y="156986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6E3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1">
              <a:extLst>
                <a:ext uri="{FF2B5EF4-FFF2-40B4-BE49-F238E27FC236}">
                  <a16:creationId xmlns:a16="http://schemas.microsoft.com/office/drawing/2014/main" id="{79E1E1BB-52E7-0875-36C6-D1458CEF14A4}"/>
                </a:ext>
              </a:extLst>
            </p:cNvPr>
            <p:cNvSpPr/>
            <p:nvPr/>
          </p:nvSpPr>
          <p:spPr>
            <a:xfrm>
              <a:off x="1351076" y="3269462"/>
              <a:ext cx="2407920" cy="758190"/>
            </a:xfrm>
            <a:custGeom>
              <a:avLst/>
              <a:gdLst/>
              <a:ahLst/>
              <a:cxnLst/>
              <a:rect l="l" t="t" r="r" b="b"/>
              <a:pathLst>
                <a:path w="2407920" h="758189">
                  <a:moveTo>
                    <a:pt x="0" y="0"/>
                  </a:moveTo>
                  <a:lnTo>
                    <a:pt x="2407321" y="0"/>
                  </a:lnTo>
                  <a:lnTo>
                    <a:pt x="2407321" y="757913"/>
                  </a:lnTo>
                  <a:lnTo>
                    <a:pt x="0" y="75791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6E3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22">
              <a:extLst>
                <a:ext uri="{FF2B5EF4-FFF2-40B4-BE49-F238E27FC236}">
                  <a16:creationId xmlns:a16="http://schemas.microsoft.com/office/drawing/2014/main" id="{1BDE7DA7-1143-21E2-C1CC-5E7A75797FF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21902" y="3571532"/>
              <a:ext cx="98794" cy="84357"/>
            </a:xfrm>
            <a:prstGeom prst="rect">
              <a:avLst/>
            </a:prstGeom>
          </p:spPr>
        </p:pic>
        <p:sp>
          <p:nvSpPr>
            <p:cNvPr id="17" name="object 23">
              <a:extLst>
                <a:ext uri="{FF2B5EF4-FFF2-40B4-BE49-F238E27FC236}">
                  <a16:creationId xmlns:a16="http://schemas.microsoft.com/office/drawing/2014/main" id="{C0FA7130-4D75-9A43-0417-6CA029F7466E}"/>
                </a:ext>
              </a:extLst>
            </p:cNvPr>
            <p:cNvSpPr/>
            <p:nvPr/>
          </p:nvSpPr>
          <p:spPr>
            <a:xfrm>
              <a:off x="956061" y="1166825"/>
              <a:ext cx="3263265" cy="3246120"/>
            </a:xfrm>
            <a:custGeom>
              <a:avLst/>
              <a:gdLst/>
              <a:ahLst/>
              <a:cxnLst/>
              <a:rect l="l" t="t" r="r" b="b"/>
              <a:pathLst>
                <a:path w="3263265" h="3246120">
                  <a:moveTo>
                    <a:pt x="1097175" y="0"/>
                  </a:moveTo>
                  <a:lnTo>
                    <a:pt x="1097175" y="3246096"/>
                  </a:lnTo>
                </a:path>
                <a:path w="3263265" h="3246120">
                  <a:moveTo>
                    <a:pt x="2165766" y="0"/>
                  </a:moveTo>
                  <a:lnTo>
                    <a:pt x="2165766" y="3246096"/>
                  </a:lnTo>
                </a:path>
                <a:path w="3263265" h="3246120">
                  <a:moveTo>
                    <a:pt x="0" y="1091555"/>
                  </a:moveTo>
                  <a:lnTo>
                    <a:pt x="3262946" y="1091555"/>
                  </a:lnTo>
                </a:path>
                <a:path w="3263265" h="3246120">
                  <a:moveTo>
                    <a:pt x="0" y="2154536"/>
                  </a:moveTo>
                  <a:lnTo>
                    <a:pt x="3262946" y="2154536"/>
                  </a:lnTo>
                </a:path>
                <a:path w="3263265" h="3246120">
                  <a:moveTo>
                    <a:pt x="28575" y="0"/>
                  </a:moveTo>
                  <a:lnTo>
                    <a:pt x="28575" y="3246096"/>
                  </a:lnTo>
                </a:path>
                <a:path w="3263265" h="3246120">
                  <a:moveTo>
                    <a:pt x="3234366" y="0"/>
                  </a:moveTo>
                  <a:lnTo>
                    <a:pt x="3234366" y="3246096"/>
                  </a:lnTo>
                </a:path>
                <a:path w="3263265" h="3246120">
                  <a:moveTo>
                    <a:pt x="0" y="28575"/>
                  </a:moveTo>
                  <a:lnTo>
                    <a:pt x="3262946" y="28575"/>
                  </a:lnTo>
                </a:path>
                <a:path w="3263265" h="3246120">
                  <a:moveTo>
                    <a:pt x="0" y="3217516"/>
                  </a:moveTo>
                  <a:lnTo>
                    <a:pt x="3262946" y="3217516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4">
            <a:extLst>
              <a:ext uri="{FF2B5EF4-FFF2-40B4-BE49-F238E27FC236}">
                <a16:creationId xmlns:a16="http://schemas.microsoft.com/office/drawing/2014/main" id="{82A3F081-FAD1-141F-649A-4BABFF3F18CE}"/>
              </a:ext>
            </a:extLst>
          </p:cNvPr>
          <p:cNvSpPr txBox="1"/>
          <p:nvPr/>
        </p:nvSpPr>
        <p:spPr>
          <a:xfrm>
            <a:off x="8732175" y="4609401"/>
            <a:ext cx="22707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Century Schoolbook"/>
                <a:cs typeface="Century Schoolbook"/>
              </a:rPr>
              <a:t>Anchor</a:t>
            </a:r>
            <a:r>
              <a:rPr sz="2800" spc="-15" dirty="0">
                <a:latin typeface="Century Schoolbook"/>
                <a:cs typeface="Century Schoolbook"/>
              </a:rPr>
              <a:t> </a:t>
            </a:r>
            <a:r>
              <a:rPr sz="2800" dirty="0">
                <a:latin typeface="Century Schoolbook"/>
                <a:cs typeface="Century Schoolbook"/>
              </a:rPr>
              <a:t>box</a:t>
            </a:r>
            <a:r>
              <a:rPr sz="2800" spc="-11" dirty="0">
                <a:latin typeface="Century Schoolbook"/>
                <a:cs typeface="Century Schoolbook"/>
              </a:rPr>
              <a:t> </a:t>
            </a:r>
            <a:r>
              <a:rPr sz="2800" spc="-25" dirty="0">
                <a:latin typeface="Century Schoolbook"/>
                <a:cs typeface="Century Schoolbook"/>
              </a:rPr>
              <a:t>2:</a:t>
            </a:r>
            <a:endParaRPr sz="2800">
              <a:latin typeface="Century Schoolbook"/>
              <a:cs typeface="Century Schoolbook"/>
            </a:endParaRPr>
          </a:p>
        </p:txBody>
      </p:sp>
      <p:grpSp>
        <p:nvGrpSpPr>
          <p:cNvPr id="20" name="object 5">
            <a:extLst>
              <a:ext uri="{FF2B5EF4-FFF2-40B4-BE49-F238E27FC236}">
                <a16:creationId xmlns:a16="http://schemas.microsoft.com/office/drawing/2014/main" id="{1B95456C-C689-D933-8047-DE54EEEB5BEB}"/>
              </a:ext>
            </a:extLst>
          </p:cNvPr>
          <p:cNvGrpSpPr/>
          <p:nvPr/>
        </p:nvGrpSpPr>
        <p:grpSpPr>
          <a:xfrm>
            <a:off x="8717838" y="5426951"/>
            <a:ext cx="2595245" cy="950595"/>
            <a:chOff x="8973718" y="2070290"/>
            <a:chExt cx="2595245" cy="950594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8F741617-51BE-07AA-725D-37896AC05B91}"/>
                </a:ext>
              </a:extLst>
            </p:cNvPr>
            <p:cNvSpPr/>
            <p:nvPr/>
          </p:nvSpPr>
          <p:spPr>
            <a:xfrm>
              <a:off x="8992768" y="2089340"/>
              <a:ext cx="2557145" cy="912494"/>
            </a:xfrm>
            <a:custGeom>
              <a:avLst/>
              <a:gdLst/>
              <a:ahLst/>
              <a:cxnLst/>
              <a:rect l="l" t="t" r="r" b="b"/>
              <a:pathLst>
                <a:path w="2557145" h="912494">
                  <a:moveTo>
                    <a:pt x="0" y="0"/>
                  </a:moveTo>
                  <a:lnTo>
                    <a:pt x="2556821" y="0"/>
                  </a:lnTo>
                  <a:lnTo>
                    <a:pt x="2556821" y="911869"/>
                  </a:lnTo>
                  <a:lnTo>
                    <a:pt x="0" y="91186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6E3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7">
              <a:extLst>
                <a:ext uri="{FF2B5EF4-FFF2-40B4-BE49-F238E27FC236}">
                  <a16:creationId xmlns:a16="http://schemas.microsoft.com/office/drawing/2014/main" id="{1784AE2D-6FA1-2303-09B5-34E3CAC2F578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9105" y="2524036"/>
              <a:ext cx="104140" cy="104140"/>
            </a:xfrm>
            <a:prstGeom prst="rect">
              <a:avLst/>
            </a:prstGeom>
          </p:spPr>
        </p:pic>
      </p:grpSp>
      <p:sp>
        <p:nvSpPr>
          <p:cNvPr id="23" name="object 8">
            <a:extLst>
              <a:ext uri="{FF2B5EF4-FFF2-40B4-BE49-F238E27FC236}">
                <a16:creationId xmlns:a16="http://schemas.microsoft.com/office/drawing/2014/main" id="{E64294E5-9B3D-03DF-6086-6F9ED9820F62}"/>
              </a:ext>
            </a:extLst>
          </p:cNvPr>
          <p:cNvSpPr txBox="1"/>
          <p:nvPr/>
        </p:nvSpPr>
        <p:spPr>
          <a:xfrm>
            <a:off x="8824643" y="1549721"/>
            <a:ext cx="22707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Century Schoolbook"/>
                <a:cs typeface="Century Schoolbook"/>
              </a:rPr>
              <a:t>Anchor</a:t>
            </a:r>
            <a:r>
              <a:rPr sz="2800" spc="-15" dirty="0">
                <a:latin typeface="Century Schoolbook"/>
                <a:cs typeface="Century Schoolbook"/>
              </a:rPr>
              <a:t> </a:t>
            </a:r>
            <a:r>
              <a:rPr sz="2800" dirty="0">
                <a:latin typeface="Century Schoolbook"/>
                <a:cs typeface="Century Schoolbook"/>
              </a:rPr>
              <a:t>box</a:t>
            </a:r>
            <a:r>
              <a:rPr sz="2800" spc="-11" dirty="0">
                <a:latin typeface="Century Schoolbook"/>
                <a:cs typeface="Century Schoolbook"/>
              </a:rPr>
              <a:t> </a:t>
            </a:r>
            <a:r>
              <a:rPr sz="2800" spc="-25" dirty="0">
                <a:latin typeface="Century Schoolbook"/>
                <a:cs typeface="Century Schoolbook"/>
              </a:rPr>
              <a:t>1:</a:t>
            </a:r>
            <a:endParaRPr sz="2800" dirty="0">
              <a:latin typeface="Century Schoolbook"/>
              <a:cs typeface="Century Schoolbook"/>
            </a:endParaRPr>
          </a:p>
        </p:txBody>
      </p:sp>
      <p:grpSp>
        <p:nvGrpSpPr>
          <p:cNvPr id="24" name="object 9">
            <a:extLst>
              <a:ext uri="{FF2B5EF4-FFF2-40B4-BE49-F238E27FC236}">
                <a16:creationId xmlns:a16="http://schemas.microsoft.com/office/drawing/2014/main" id="{AFB7112B-2BAA-669E-4E8C-17765451D4D2}"/>
              </a:ext>
            </a:extLst>
          </p:cNvPr>
          <p:cNvGrpSpPr/>
          <p:nvPr/>
        </p:nvGrpSpPr>
        <p:grpSpPr>
          <a:xfrm>
            <a:off x="9474541" y="2134710"/>
            <a:ext cx="891540" cy="2095500"/>
            <a:chOff x="6224130" y="1837728"/>
            <a:chExt cx="891540" cy="2095500"/>
          </a:xfrm>
        </p:grpSpPr>
        <p:sp>
          <p:nvSpPr>
            <p:cNvPr id="25" name="object 10">
              <a:extLst>
                <a:ext uri="{FF2B5EF4-FFF2-40B4-BE49-F238E27FC236}">
                  <a16:creationId xmlns:a16="http://schemas.microsoft.com/office/drawing/2014/main" id="{B44F28BE-D15A-206E-CEE1-24A10914358D}"/>
                </a:ext>
              </a:extLst>
            </p:cNvPr>
            <p:cNvSpPr/>
            <p:nvPr/>
          </p:nvSpPr>
          <p:spPr>
            <a:xfrm>
              <a:off x="6243180" y="1856778"/>
              <a:ext cx="853440" cy="2057400"/>
            </a:xfrm>
            <a:custGeom>
              <a:avLst/>
              <a:gdLst/>
              <a:ahLst/>
              <a:cxnLst/>
              <a:rect l="l" t="t" r="r" b="b"/>
              <a:pathLst>
                <a:path w="853440" h="2057400">
                  <a:moveTo>
                    <a:pt x="0" y="0"/>
                  </a:moveTo>
                  <a:lnTo>
                    <a:pt x="853042" y="0"/>
                  </a:lnTo>
                  <a:lnTo>
                    <a:pt x="853042" y="2057401"/>
                  </a:lnTo>
                  <a:lnTo>
                    <a:pt x="0" y="20574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6E3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11">
              <a:extLst>
                <a:ext uri="{FF2B5EF4-FFF2-40B4-BE49-F238E27FC236}">
                  <a16:creationId xmlns:a16="http://schemas.microsoft.com/office/drawing/2014/main" id="{E3A6B2E6-8080-A450-4905-6AC149B2B7BE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17144" y="2828594"/>
              <a:ext cx="105113" cy="104140"/>
            </a:xfrm>
            <a:prstGeom prst="rect">
              <a:avLst/>
            </a:prstGeom>
          </p:spPr>
        </p:pic>
      </p:grpSp>
      <p:sp>
        <p:nvSpPr>
          <p:cNvPr id="27" name="object 12">
            <a:extLst>
              <a:ext uri="{FF2B5EF4-FFF2-40B4-BE49-F238E27FC236}">
                <a16:creationId xmlns:a16="http://schemas.microsoft.com/office/drawing/2014/main" id="{745F334D-6FD1-385E-7C2B-DAF732598241}"/>
              </a:ext>
            </a:extLst>
          </p:cNvPr>
          <p:cNvSpPr/>
          <p:nvPr/>
        </p:nvSpPr>
        <p:spPr>
          <a:xfrm>
            <a:off x="4851330" y="2519411"/>
            <a:ext cx="72000" cy="4098008"/>
          </a:xfrm>
          <a:custGeom>
            <a:avLst/>
            <a:gdLst/>
            <a:ahLst/>
            <a:cxnLst/>
            <a:rect l="l" t="t" r="r" b="b"/>
            <a:pathLst>
              <a:path w="63500" h="1906270">
                <a:moveTo>
                  <a:pt x="63461" y="0"/>
                </a:moveTo>
                <a:lnTo>
                  <a:pt x="0" y="0"/>
                </a:lnTo>
                <a:lnTo>
                  <a:pt x="0" y="10160"/>
                </a:lnTo>
                <a:lnTo>
                  <a:pt x="0" y="1897380"/>
                </a:lnTo>
                <a:lnTo>
                  <a:pt x="0" y="1906270"/>
                </a:lnTo>
                <a:lnTo>
                  <a:pt x="63461" y="1906270"/>
                </a:lnTo>
                <a:lnTo>
                  <a:pt x="63461" y="1897380"/>
                </a:lnTo>
                <a:lnTo>
                  <a:pt x="22136" y="1897380"/>
                </a:lnTo>
                <a:lnTo>
                  <a:pt x="22136" y="10160"/>
                </a:lnTo>
                <a:lnTo>
                  <a:pt x="63461" y="10160"/>
                </a:lnTo>
                <a:lnTo>
                  <a:pt x="634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DD604917-366E-4C47-B651-82E4ADC661BA}"/>
              </a:ext>
            </a:extLst>
          </p:cNvPr>
          <p:cNvSpPr/>
          <p:nvPr/>
        </p:nvSpPr>
        <p:spPr>
          <a:xfrm>
            <a:off x="5173135" y="2519411"/>
            <a:ext cx="72000" cy="4098008"/>
          </a:xfrm>
          <a:custGeom>
            <a:avLst/>
            <a:gdLst/>
            <a:ahLst/>
            <a:cxnLst/>
            <a:rect l="l" t="t" r="r" b="b"/>
            <a:pathLst>
              <a:path w="63500" h="1906270">
                <a:moveTo>
                  <a:pt x="63461" y="0"/>
                </a:moveTo>
                <a:lnTo>
                  <a:pt x="0" y="0"/>
                </a:lnTo>
                <a:lnTo>
                  <a:pt x="0" y="10160"/>
                </a:lnTo>
                <a:lnTo>
                  <a:pt x="41325" y="10160"/>
                </a:lnTo>
                <a:lnTo>
                  <a:pt x="41325" y="1897380"/>
                </a:lnTo>
                <a:lnTo>
                  <a:pt x="0" y="1897380"/>
                </a:lnTo>
                <a:lnTo>
                  <a:pt x="0" y="1906270"/>
                </a:lnTo>
                <a:lnTo>
                  <a:pt x="63461" y="1906270"/>
                </a:lnTo>
                <a:lnTo>
                  <a:pt x="63461" y="1897380"/>
                </a:lnTo>
                <a:lnTo>
                  <a:pt x="63461" y="10160"/>
                </a:lnTo>
                <a:lnTo>
                  <a:pt x="634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4">
            <a:extLst>
              <a:ext uri="{FF2B5EF4-FFF2-40B4-BE49-F238E27FC236}">
                <a16:creationId xmlns:a16="http://schemas.microsoft.com/office/drawing/2014/main" id="{5B9DAD6C-E8A4-9E1E-A72C-5325E2A76EF0}"/>
              </a:ext>
            </a:extLst>
          </p:cNvPr>
          <p:cNvSpPr txBox="1"/>
          <p:nvPr/>
        </p:nvSpPr>
        <p:spPr>
          <a:xfrm>
            <a:off x="4900622" y="2454323"/>
            <a:ext cx="396000" cy="42688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3" marR="59053" indent="8254">
              <a:lnSpc>
                <a:spcPct val="102299"/>
              </a:lnSpc>
              <a:spcBef>
                <a:spcPts val="20"/>
              </a:spcBef>
            </a:pPr>
            <a:r>
              <a:rPr lang="en-NZ" sz="1600" spc="71" dirty="0">
                <a:latin typeface="Cambria Math"/>
                <a:cs typeface="Cambria Math"/>
              </a:rPr>
              <a:t>p</a:t>
            </a:r>
            <a:r>
              <a:rPr lang="en-NZ" sz="1600" spc="71" baseline="-25000" dirty="0">
                <a:latin typeface="Cambria Math"/>
                <a:cs typeface="Cambria Math"/>
              </a:rPr>
              <a:t>c</a:t>
            </a:r>
            <a:endParaRPr lang="en-NZ" sz="1600" spc="71" dirty="0">
              <a:latin typeface="Cambria Math"/>
              <a:cs typeface="Cambria Math"/>
            </a:endParaRPr>
          </a:p>
          <a:p>
            <a:pPr marL="66673" marR="59053" indent="8254">
              <a:lnSpc>
                <a:spcPct val="102299"/>
              </a:lnSpc>
              <a:spcBef>
                <a:spcPts val="20"/>
              </a:spcBef>
            </a:pPr>
            <a:r>
              <a:rPr lang="en-NZ" sz="1600" spc="71" dirty="0" err="1">
                <a:latin typeface="Cambria Math"/>
                <a:cs typeface="Cambria Math"/>
              </a:rPr>
              <a:t>b</a:t>
            </a:r>
            <a:r>
              <a:rPr lang="en-NZ" spc="104" baseline="-15277" dirty="0" err="1">
                <a:latin typeface="Cambria Math"/>
                <a:cs typeface="Cambria Math"/>
              </a:rPr>
              <a:t>x</a:t>
            </a:r>
            <a:endParaRPr lang="en-NZ" baseline="-15277" dirty="0">
              <a:latin typeface="Cambria Math"/>
              <a:cs typeface="Cambria Math"/>
            </a:endParaRPr>
          </a:p>
          <a:p>
            <a:pPr marL="61593">
              <a:spcBef>
                <a:spcPts val="80"/>
              </a:spcBef>
            </a:pPr>
            <a:r>
              <a:rPr lang="en-NZ" sz="1600" spc="-25" dirty="0">
                <a:latin typeface="Cambria Math"/>
                <a:cs typeface="Cambria Math"/>
              </a:rPr>
              <a:t>b</a:t>
            </a:r>
            <a:r>
              <a:rPr lang="en-NZ" spc="-37" baseline="-15277" dirty="0">
                <a:latin typeface="Cambria Math"/>
                <a:cs typeface="Cambria Math"/>
              </a:rPr>
              <a:t>y</a:t>
            </a:r>
            <a:endParaRPr lang="en-NZ" baseline="-15277" dirty="0"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  <a:spcBef>
                <a:spcPts val="375"/>
              </a:spcBef>
            </a:pPr>
            <a:r>
              <a:rPr lang="en-NZ" sz="1600" spc="-25" dirty="0" err="1">
                <a:latin typeface="Cambria Math"/>
                <a:cs typeface="Cambria Math"/>
              </a:rPr>
              <a:t>b</a:t>
            </a:r>
            <a:r>
              <a:rPr lang="en-NZ" spc="-37" baseline="-15277" dirty="0" err="1">
                <a:latin typeface="Cambria Math"/>
                <a:cs typeface="Cambria Math"/>
              </a:rPr>
              <a:t>h</a:t>
            </a:r>
            <a:r>
              <a:rPr lang="en-NZ" spc="-37" baseline="-15277" dirty="0">
                <a:latin typeface="Cambria Math"/>
                <a:cs typeface="Cambria Math"/>
              </a:rPr>
              <a:t> </a:t>
            </a:r>
            <a:r>
              <a:rPr lang="en-NZ" sz="1600" spc="105" dirty="0" err="1">
                <a:latin typeface="Cambria Math"/>
                <a:cs typeface="Cambria Math"/>
              </a:rPr>
              <a:t>b</a:t>
            </a:r>
            <a:r>
              <a:rPr lang="en-NZ" spc="157" baseline="-15277" dirty="0" err="1">
                <a:latin typeface="Cambria Math"/>
                <a:cs typeface="Cambria Math"/>
              </a:rPr>
              <a:t>w</a:t>
            </a:r>
            <a:endParaRPr lang="en-NZ" baseline="-15277" dirty="0">
              <a:latin typeface="Cambria Math"/>
              <a:cs typeface="Cambria Math"/>
            </a:endParaRPr>
          </a:p>
          <a:p>
            <a:pPr marL="38099" marR="30479" indent="14604" algn="just">
              <a:spcBef>
                <a:spcPts val="275"/>
              </a:spcBef>
            </a:pPr>
            <a:r>
              <a:rPr lang="fr-FR" sz="1700" spc="65" dirty="0">
                <a:latin typeface="Cambria Math"/>
                <a:cs typeface="Cambria Math"/>
              </a:rPr>
              <a:t>c</a:t>
            </a:r>
            <a:r>
              <a:rPr lang="fr-FR" spc="97" baseline="-16203" dirty="0">
                <a:latin typeface="Cambria Math"/>
                <a:cs typeface="Cambria Math"/>
              </a:rPr>
              <a:t>1</a:t>
            </a:r>
            <a:endParaRPr baseline="-16203" dirty="0">
              <a:latin typeface="Cambria Math"/>
              <a:cs typeface="Cambria Math"/>
            </a:endParaRPr>
          </a:p>
          <a:p>
            <a:pPr marL="66038">
              <a:lnSpc>
                <a:spcPts val="1971"/>
              </a:lnSpc>
            </a:pPr>
            <a:r>
              <a:rPr lang="fr-FR" sz="1700" spc="80" dirty="0">
                <a:latin typeface="Cambria Math"/>
                <a:cs typeface="Cambria Math"/>
              </a:rPr>
              <a:t>c</a:t>
            </a:r>
            <a:r>
              <a:rPr lang="fr-FR" spc="120" baseline="-16203" dirty="0">
                <a:latin typeface="Cambria Math"/>
                <a:cs typeface="Cambria Math"/>
              </a:rPr>
              <a:t>2</a:t>
            </a:r>
            <a:endParaRPr baseline="-16203" dirty="0">
              <a:latin typeface="Cambria Math"/>
              <a:cs typeface="Cambria Math"/>
            </a:endParaRPr>
          </a:p>
          <a:p>
            <a:pPr marL="66038">
              <a:lnSpc>
                <a:spcPts val="2015"/>
              </a:lnSpc>
            </a:pPr>
            <a:r>
              <a:rPr lang="fr-FR" sz="1700" spc="-25" dirty="0">
                <a:latin typeface="Cambria Math"/>
                <a:cs typeface="Cambria Math"/>
              </a:rPr>
              <a:t>c</a:t>
            </a:r>
            <a:r>
              <a:rPr lang="fr-FR" spc="-37" baseline="-16203" dirty="0">
                <a:latin typeface="Cambria Math"/>
                <a:cs typeface="Cambria Math"/>
              </a:rPr>
              <a:t>3</a:t>
            </a:r>
          </a:p>
          <a:p>
            <a:pPr marL="66673" marR="59053" indent="8254">
              <a:lnSpc>
                <a:spcPct val="102299"/>
              </a:lnSpc>
              <a:spcBef>
                <a:spcPts val="20"/>
              </a:spcBef>
            </a:pPr>
            <a:r>
              <a:rPr lang="en-NZ" sz="1600" spc="71" dirty="0">
                <a:latin typeface="Cambria Math"/>
                <a:cs typeface="Cambria Math"/>
              </a:rPr>
              <a:t>p</a:t>
            </a:r>
            <a:r>
              <a:rPr lang="en-NZ" sz="1600" spc="71" baseline="-25000" dirty="0">
                <a:latin typeface="Cambria Math"/>
                <a:cs typeface="Cambria Math"/>
              </a:rPr>
              <a:t>c</a:t>
            </a:r>
            <a:endParaRPr lang="en-NZ" sz="1600" spc="71" dirty="0">
              <a:latin typeface="Cambria Math"/>
              <a:cs typeface="Cambria Math"/>
            </a:endParaRPr>
          </a:p>
          <a:p>
            <a:pPr marL="66673" marR="59053" indent="8254">
              <a:lnSpc>
                <a:spcPct val="102299"/>
              </a:lnSpc>
              <a:spcBef>
                <a:spcPts val="20"/>
              </a:spcBef>
            </a:pPr>
            <a:r>
              <a:rPr lang="en-NZ" sz="1600" spc="71" dirty="0" err="1">
                <a:latin typeface="Cambria Math"/>
                <a:cs typeface="Cambria Math"/>
              </a:rPr>
              <a:t>b</a:t>
            </a:r>
            <a:r>
              <a:rPr lang="en-NZ" spc="104" baseline="-15277" dirty="0" err="1">
                <a:latin typeface="Cambria Math"/>
                <a:cs typeface="Cambria Math"/>
              </a:rPr>
              <a:t>x</a:t>
            </a:r>
            <a:endParaRPr lang="en-NZ" baseline="-15277" dirty="0">
              <a:latin typeface="Cambria Math"/>
              <a:cs typeface="Cambria Math"/>
            </a:endParaRPr>
          </a:p>
          <a:p>
            <a:pPr marL="61593">
              <a:spcBef>
                <a:spcPts val="80"/>
              </a:spcBef>
            </a:pPr>
            <a:r>
              <a:rPr lang="en-NZ" sz="1600" spc="-25" dirty="0">
                <a:latin typeface="Cambria Math"/>
                <a:cs typeface="Cambria Math"/>
              </a:rPr>
              <a:t>b</a:t>
            </a:r>
            <a:r>
              <a:rPr lang="en-NZ" spc="-37" baseline="-15277" dirty="0">
                <a:latin typeface="Cambria Math"/>
                <a:cs typeface="Cambria Math"/>
              </a:rPr>
              <a:t>y</a:t>
            </a:r>
            <a:endParaRPr lang="en-NZ" baseline="-15277" dirty="0"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  <a:spcBef>
                <a:spcPts val="375"/>
              </a:spcBef>
            </a:pPr>
            <a:r>
              <a:rPr lang="en-NZ" sz="1600" spc="-25" dirty="0" err="1">
                <a:latin typeface="Cambria Math"/>
                <a:cs typeface="Cambria Math"/>
              </a:rPr>
              <a:t>b</a:t>
            </a:r>
            <a:r>
              <a:rPr lang="en-NZ" spc="-37" baseline="-15277" dirty="0" err="1">
                <a:latin typeface="Cambria Math"/>
                <a:cs typeface="Cambria Math"/>
              </a:rPr>
              <a:t>h</a:t>
            </a:r>
            <a:r>
              <a:rPr lang="en-NZ" spc="-37" baseline="-15277" dirty="0">
                <a:latin typeface="Cambria Math"/>
                <a:cs typeface="Cambria Math"/>
              </a:rPr>
              <a:t> </a:t>
            </a:r>
            <a:r>
              <a:rPr lang="en-NZ" sz="1600" spc="105" dirty="0" err="1">
                <a:latin typeface="Cambria Math"/>
                <a:cs typeface="Cambria Math"/>
              </a:rPr>
              <a:t>b</a:t>
            </a:r>
            <a:r>
              <a:rPr lang="en-NZ" spc="157" baseline="-15277" dirty="0" err="1">
                <a:latin typeface="Cambria Math"/>
                <a:cs typeface="Cambria Math"/>
              </a:rPr>
              <a:t>w</a:t>
            </a:r>
            <a:endParaRPr lang="en-NZ" baseline="-15277" dirty="0">
              <a:latin typeface="Cambria Math"/>
              <a:cs typeface="Cambria Math"/>
            </a:endParaRPr>
          </a:p>
          <a:p>
            <a:pPr marL="38099" marR="30479" indent="14604" algn="just">
              <a:spcBef>
                <a:spcPts val="275"/>
              </a:spcBef>
            </a:pPr>
            <a:r>
              <a:rPr lang="en-NZ" sz="1700" spc="65" dirty="0">
                <a:latin typeface="Cambria Math"/>
                <a:cs typeface="Cambria Math"/>
              </a:rPr>
              <a:t>c</a:t>
            </a:r>
            <a:r>
              <a:rPr lang="en-NZ" spc="97" baseline="-16203" dirty="0">
                <a:latin typeface="Cambria Math"/>
                <a:cs typeface="Cambria Math"/>
              </a:rPr>
              <a:t>1</a:t>
            </a:r>
            <a:endParaRPr lang="en-NZ" baseline="-16203" dirty="0">
              <a:latin typeface="Cambria Math"/>
              <a:cs typeface="Cambria Math"/>
            </a:endParaRPr>
          </a:p>
          <a:p>
            <a:pPr marL="66038">
              <a:lnSpc>
                <a:spcPts val="1971"/>
              </a:lnSpc>
            </a:pPr>
            <a:r>
              <a:rPr lang="en-NZ" sz="1700" spc="80" dirty="0">
                <a:latin typeface="Cambria Math"/>
                <a:cs typeface="Cambria Math"/>
              </a:rPr>
              <a:t>c</a:t>
            </a:r>
            <a:r>
              <a:rPr lang="en-NZ" spc="120" baseline="-16203" dirty="0">
                <a:latin typeface="Cambria Math"/>
                <a:cs typeface="Cambria Math"/>
              </a:rPr>
              <a:t>2</a:t>
            </a:r>
            <a:endParaRPr lang="en-NZ" baseline="-16203" dirty="0">
              <a:latin typeface="Cambria Math"/>
              <a:cs typeface="Cambria Math"/>
            </a:endParaRPr>
          </a:p>
          <a:p>
            <a:pPr marL="66038">
              <a:lnSpc>
                <a:spcPts val="2015"/>
              </a:lnSpc>
            </a:pPr>
            <a:r>
              <a:rPr lang="en-NZ" sz="1700" spc="-25" dirty="0">
                <a:latin typeface="Cambria Math"/>
                <a:cs typeface="Cambria Math"/>
              </a:rPr>
              <a:t>c</a:t>
            </a:r>
            <a:r>
              <a:rPr lang="en-NZ" spc="-37" baseline="-16203" dirty="0">
                <a:latin typeface="Cambria Math"/>
                <a:cs typeface="Cambria Math"/>
              </a:rPr>
              <a:t>3</a:t>
            </a:r>
            <a:endParaRPr baseline="-16203" dirty="0">
              <a:latin typeface="Cambria Math"/>
              <a:cs typeface="Cambria Math"/>
            </a:endParaRPr>
          </a:p>
        </p:txBody>
      </p:sp>
      <p:sp>
        <p:nvSpPr>
          <p:cNvPr id="30" name="object 15">
            <a:extLst>
              <a:ext uri="{FF2B5EF4-FFF2-40B4-BE49-F238E27FC236}">
                <a16:creationId xmlns:a16="http://schemas.microsoft.com/office/drawing/2014/main" id="{9E3114C4-9A21-2FBD-87AB-8A4699DA7C0A}"/>
              </a:ext>
            </a:extLst>
          </p:cNvPr>
          <p:cNvSpPr txBox="1"/>
          <p:nvPr/>
        </p:nvSpPr>
        <p:spPr>
          <a:xfrm>
            <a:off x="3923557" y="4311875"/>
            <a:ext cx="70231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42584" algn="l"/>
              </a:tabLst>
            </a:pPr>
            <a:r>
              <a:rPr sz="3200" spc="-51" dirty="0">
                <a:latin typeface="Cambria Math"/>
                <a:cs typeface="Cambria Math"/>
              </a:rPr>
              <a:t>y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51" dirty="0">
                <a:latin typeface="Century Schoolbook"/>
                <a:cs typeface="Century Schoolbook"/>
              </a:rPr>
              <a:t>=</a:t>
            </a:r>
            <a:endParaRPr sz="3200">
              <a:latin typeface="Century Schoolbook"/>
              <a:cs typeface="Century Schoolbook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0580C7DE-AE6E-8E00-DF74-103D66ACDE93}"/>
              </a:ext>
            </a:extLst>
          </p:cNvPr>
          <p:cNvSpPr/>
          <p:nvPr/>
        </p:nvSpPr>
        <p:spPr>
          <a:xfrm rot="10800000">
            <a:off x="5410566" y="2519411"/>
            <a:ext cx="230748" cy="20574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7B7F5997-47FD-B2CF-2A97-2A36FD1286D3}"/>
              </a:ext>
            </a:extLst>
          </p:cNvPr>
          <p:cNvSpPr/>
          <p:nvPr/>
        </p:nvSpPr>
        <p:spPr>
          <a:xfrm rot="10800000">
            <a:off x="5414710" y="4626658"/>
            <a:ext cx="230748" cy="20574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8" name="object 8">
            <a:extLst>
              <a:ext uri="{FF2B5EF4-FFF2-40B4-BE49-F238E27FC236}">
                <a16:creationId xmlns:a16="http://schemas.microsoft.com/office/drawing/2014/main" id="{0CB48304-4124-0A09-8B17-B2E15BF713DB}"/>
              </a:ext>
            </a:extLst>
          </p:cNvPr>
          <p:cNvSpPr txBox="1"/>
          <p:nvPr/>
        </p:nvSpPr>
        <p:spPr>
          <a:xfrm>
            <a:off x="5803874" y="3070739"/>
            <a:ext cx="22992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entury Schoolbook"/>
                <a:cs typeface="Century Schoolbook"/>
              </a:rPr>
              <a:t>Anchor</a:t>
            </a:r>
            <a:r>
              <a:rPr sz="2000" spc="-15" dirty="0">
                <a:latin typeface="Century Schoolbook"/>
                <a:cs typeface="Century Schoolbook"/>
              </a:rPr>
              <a:t> </a:t>
            </a:r>
            <a:r>
              <a:rPr sz="2000" dirty="0">
                <a:latin typeface="Century Schoolbook"/>
                <a:cs typeface="Century Schoolbook"/>
              </a:rPr>
              <a:t>box</a:t>
            </a:r>
            <a:r>
              <a:rPr sz="2000" spc="-11" dirty="0">
                <a:latin typeface="Century Schoolbook"/>
                <a:cs typeface="Century Schoolbook"/>
              </a:rPr>
              <a:t> </a:t>
            </a:r>
            <a:r>
              <a:rPr sz="2000" spc="-25" dirty="0">
                <a:latin typeface="Century Schoolbook"/>
                <a:cs typeface="Century Schoolbook"/>
              </a:rPr>
              <a:t>1</a:t>
            </a:r>
            <a:endParaRPr lang="fr-FR" sz="2000" spc="-25" dirty="0">
              <a:latin typeface="Century Schoolbook"/>
              <a:cs typeface="Century Schoolbook"/>
            </a:endParaRPr>
          </a:p>
        </p:txBody>
      </p:sp>
      <p:sp>
        <p:nvSpPr>
          <p:cNvPr id="49" name="object 8">
            <a:extLst>
              <a:ext uri="{FF2B5EF4-FFF2-40B4-BE49-F238E27FC236}">
                <a16:creationId xmlns:a16="http://schemas.microsoft.com/office/drawing/2014/main" id="{065356C6-75B9-D981-DBE1-5D10FFE945ED}"/>
              </a:ext>
            </a:extLst>
          </p:cNvPr>
          <p:cNvSpPr txBox="1"/>
          <p:nvPr/>
        </p:nvSpPr>
        <p:spPr>
          <a:xfrm>
            <a:off x="5802521" y="5153601"/>
            <a:ext cx="1778545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entury Schoolbook"/>
                <a:cs typeface="Century Schoolbook"/>
              </a:rPr>
              <a:t>Anchor</a:t>
            </a:r>
            <a:r>
              <a:rPr sz="2000" spc="-15" dirty="0">
                <a:latin typeface="Century Schoolbook"/>
                <a:cs typeface="Century Schoolbook"/>
              </a:rPr>
              <a:t> </a:t>
            </a:r>
            <a:r>
              <a:rPr sz="2000" dirty="0">
                <a:latin typeface="Century Schoolbook"/>
                <a:cs typeface="Century Schoolbook"/>
              </a:rPr>
              <a:t>box</a:t>
            </a:r>
            <a:r>
              <a:rPr sz="2000" spc="-11" dirty="0">
                <a:latin typeface="Century Schoolbook"/>
                <a:cs typeface="Century Schoolbook"/>
              </a:rPr>
              <a:t> </a:t>
            </a:r>
            <a:r>
              <a:rPr lang="fr-FR" sz="2000" spc="-25" dirty="0">
                <a:latin typeface="Century Schoolbook"/>
                <a:cs typeface="Century Schoolbook"/>
              </a:rPr>
              <a:t>2</a:t>
            </a:r>
            <a:endParaRPr lang="en-NZ" sz="2000" dirty="0">
              <a:latin typeface="Century Schoolbook"/>
              <a:cs typeface="Century Schoolbook"/>
            </a:endParaRPr>
          </a:p>
          <a:p>
            <a:pPr marL="12700">
              <a:spcBef>
                <a:spcPts val="100"/>
              </a:spcBef>
            </a:pPr>
            <a:endParaRPr sz="2000" dirty="0">
              <a:latin typeface="Century Schoolbook"/>
              <a:cs typeface="Century Schoolbook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46F077-DDC7-4CB1-6999-9B267CE90B14}"/>
              </a:ext>
            </a:extLst>
          </p:cNvPr>
          <p:cNvSpPr txBox="1"/>
          <p:nvPr/>
        </p:nvSpPr>
        <p:spPr>
          <a:xfrm>
            <a:off x="5654476" y="3388862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z="1800" spc="-25" dirty="0">
                <a:latin typeface="Century Schoolbook"/>
                <a:cs typeface="Century Schoolbook"/>
              </a:rPr>
              <a:t>(more similar to </a:t>
            </a:r>
            <a:br>
              <a:rPr lang="en-GB" sz="1800" spc="-25" dirty="0">
                <a:latin typeface="Century Schoolbook"/>
                <a:cs typeface="Century Schoolbook"/>
              </a:rPr>
            </a:br>
            <a:r>
              <a:rPr lang="en-GB" sz="1800" spc="-25" dirty="0">
                <a:latin typeface="Century Schoolbook"/>
                <a:cs typeface="Century Schoolbook"/>
              </a:rPr>
              <a:t>pedestrian’s shape)</a:t>
            </a:r>
            <a:endParaRPr lang="en-GB" sz="1800" dirty="0">
              <a:latin typeface="Century Schoolbook"/>
              <a:cs typeface="Century Schoolbook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6AB33E-E16B-7EFA-C2BE-53C00095EAAA}"/>
              </a:ext>
            </a:extLst>
          </p:cNvPr>
          <p:cNvSpPr txBox="1"/>
          <p:nvPr/>
        </p:nvSpPr>
        <p:spPr>
          <a:xfrm>
            <a:off x="5655098" y="5454303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800" spc="-25" dirty="0">
                <a:latin typeface="Century Schoolbook"/>
                <a:cs typeface="Century Schoolbook"/>
              </a:rPr>
              <a:t>(more similar to </a:t>
            </a:r>
            <a:br>
              <a:rPr lang="en-NZ" sz="1800" spc="-25" dirty="0">
                <a:latin typeface="Century Schoolbook"/>
                <a:cs typeface="Century Schoolbook"/>
              </a:rPr>
            </a:br>
            <a:r>
              <a:rPr lang="en-NZ" sz="1800" spc="-25" dirty="0">
                <a:latin typeface="Century Schoolbook"/>
                <a:cs typeface="Century Schoolbook"/>
              </a:rPr>
              <a:t>car’s shape)</a:t>
            </a:r>
            <a:endParaRPr lang="en-NZ" dirty="0"/>
          </a:p>
        </p:txBody>
      </p:sp>
      <p:sp>
        <p:nvSpPr>
          <p:cNvPr id="55" name="Slide Number Placeholder 2">
            <a:extLst>
              <a:ext uri="{FF2B5EF4-FFF2-40B4-BE49-F238E27FC236}">
                <a16:creationId xmlns:a16="http://schemas.microsoft.com/office/drawing/2014/main" id="{9C55791D-8ADE-DCC9-2DEB-901ABD51C37B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36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9850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/>
      <p:bldP spid="9" grpId="0"/>
      <p:bldP spid="19" grpId="0"/>
      <p:bldP spid="23" grpId="0"/>
      <p:bldP spid="27" grpId="0" animBg="1"/>
      <p:bldP spid="28" grpId="0" animBg="1"/>
      <p:bldP spid="29" grpId="0"/>
      <p:bldP spid="30" grpId="0"/>
      <p:bldP spid="31" grpId="0" animBg="1"/>
      <p:bldP spid="47" grpId="0" animBg="1"/>
      <p:bldP spid="48" grpId="0"/>
      <p:bldP spid="4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YOLO: You Only Look Once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6169" name="Title 1">
            <a:extLst>
              <a:ext uri="{FF2B5EF4-FFF2-40B4-BE49-F238E27FC236}">
                <a16:creationId xmlns:a16="http://schemas.microsoft.com/office/drawing/2014/main" id="{F1CA21B1-60FE-ACA5-BBB5-067F12770A51}"/>
              </a:ext>
            </a:extLst>
          </p:cNvPr>
          <p:cNvSpPr txBox="1">
            <a:spLocks/>
          </p:cNvSpPr>
          <p:nvPr/>
        </p:nvSpPr>
        <p:spPr>
          <a:xfrm>
            <a:off x="1056217" y="1311198"/>
            <a:ext cx="10233454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Anchor Box: Example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C1840BB-5569-88F1-102F-7544526F3635}"/>
              </a:ext>
            </a:extLst>
          </p:cNvPr>
          <p:cNvSpPr txBox="1">
            <a:spLocks/>
          </p:cNvSpPr>
          <p:nvPr/>
        </p:nvSpPr>
        <p:spPr>
          <a:xfrm>
            <a:off x="761998" y="1243312"/>
            <a:ext cx="10515600" cy="1325563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NZ" spc="-11"/>
              <a:t>Non-</a:t>
            </a:r>
            <a:r>
              <a:rPr lang="en-NZ"/>
              <a:t>max</a:t>
            </a:r>
            <a:r>
              <a:rPr lang="en-NZ" spc="5"/>
              <a:t> </a:t>
            </a:r>
            <a:r>
              <a:rPr lang="en-NZ"/>
              <a:t>suppression</a:t>
            </a:r>
            <a:r>
              <a:rPr lang="en-NZ" spc="11"/>
              <a:t> </a:t>
            </a:r>
            <a:r>
              <a:rPr lang="en-NZ" spc="-11"/>
              <a:t>example</a:t>
            </a:r>
            <a:endParaRPr lang="en-NZ" spc="-11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F65D553E-4E85-C5B3-0B10-45A425F57DBF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37</a:t>
            </a:fld>
            <a:endParaRPr lang="en-NZ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8A63CE8-FB51-4CEC-AF3F-69A4193F4F7E}"/>
              </a:ext>
            </a:extLst>
          </p:cNvPr>
          <p:cNvSpPr txBox="1"/>
          <p:nvPr/>
        </p:nvSpPr>
        <p:spPr>
          <a:xfrm>
            <a:off x="3109659" y="5132256"/>
            <a:ext cx="22707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00B050"/>
                </a:solidFill>
                <a:latin typeface="Century Schoolbook"/>
                <a:cs typeface="Century Schoolbook"/>
              </a:rPr>
              <a:t>Anchor</a:t>
            </a:r>
            <a:r>
              <a:rPr sz="2800" spc="-15" dirty="0">
                <a:solidFill>
                  <a:srgbClr val="00B050"/>
                </a:solidFill>
                <a:latin typeface="Century Schoolbook"/>
                <a:cs typeface="Century Schoolbook"/>
              </a:rPr>
              <a:t> </a:t>
            </a:r>
            <a:r>
              <a:rPr sz="2800" dirty="0">
                <a:solidFill>
                  <a:srgbClr val="00B050"/>
                </a:solidFill>
                <a:latin typeface="Century Schoolbook"/>
                <a:cs typeface="Century Schoolbook"/>
              </a:rPr>
              <a:t>box</a:t>
            </a:r>
            <a:r>
              <a:rPr sz="2800" spc="-11" dirty="0">
                <a:solidFill>
                  <a:srgbClr val="00B050"/>
                </a:solidFill>
                <a:latin typeface="Century Schoolbook"/>
                <a:cs typeface="Century Schoolbook"/>
              </a:rPr>
              <a:t> </a:t>
            </a:r>
            <a:r>
              <a:rPr sz="2800" spc="-25" dirty="0">
                <a:solidFill>
                  <a:srgbClr val="00B050"/>
                </a:solidFill>
                <a:latin typeface="Century Schoolbook"/>
                <a:cs typeface="Century Schoolbook"/>
              </a:rPr>
              <a:t>2</a:t>
            </a:r>
            <a:endParaRPr sz="2800" dirty="0">
              <a:latin typeface="Century Schoolbook"/>
              <a:cs typeface="Century Schoolbook"/>
            </a:endParaRP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DA1B5DF-2453-452F-BE0A-E640B26739D7}"/>
              </a:ext>
            </a:extLst>
          </p:cNvPr>
          <p:cNvGrpSpPr/>
          <p:nvPr/>
        </p:nvGrpSpPr>
        <p:grpSpPr>
          <a:xfrm>
            <a:off x="3493822" y="5801537"/>
            <a:ext cx="1364615" cy="516891"/>
            <a:chOff x="3493820" y="5801537"/>
            <a:chExt cx="1364615" cy="516890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8034C087-83E4-A4EA-E1D7-6FF1E376AE50}"/>
                </a:ext>
              </a:extLst>
            </p:cNvPr>
            <p:cNvSpPr/>
            <p:nvPr/>
          </p:nvSpPr>
          <p:spPr>
            <a:xfrm>
              <a:off x="3493820" y="5801537"/>
              <a:ext cx="1364615" cy="516890"/>
            </a:xfrm>
            <a:custGeom>
              <a:avLst/>
              <a:gdLst/>
              <a:ahLst/>
              <a:cxnLst/>
              <a:rect l="l" t="t" r="r" b="b"/>
              <a:pathLst>
                <a:path w="1364614" h="516889">
                  <a:moveTo>
                    <a:pt x="0" y="0"/>
                  </a:moveTo>
                  <a:lnTo>
                    <a:pt x="1364310" y="0"/>
                  </a:lnTo>
                  <a:lnTo>
                    <a:pt x="1364310" y="516337"/>
                  </a:lnTo>
                  <a:lnTo>
                    <a:pt x="0" y="51633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6E3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23DBE747-11C2-01E8-6B39-512FA621E0A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4634" y="5994936"/>
              <a:ext cx="129540" cy="129540"/>
            </a:xfrm>
            <a:prstGeom prst="rect">
              <a:avLst/>
            </a:prstGeom>
          </p:spPr>
        </p:pic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CFA86A20-6128-E08B-92C9-391571DC074E}"/>
              </a:ext>
            </a:extLst>
          </p:cNvPr>
          <p:cNvSpPr txBox="1"/>
          <p:nvPr/>
        </p:nvSpPr>
        <p:spPr>
          <a:xfrm>
            <a:off x="364810" y="5084485"/>
            <a:ext cx="22707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FFC000"/>
                </a:solidFill>
                <a:latin typeface="Century Schoolbook"/>
                <a:cs typeface="Century Schoolbook"/>
              </a:rPr>
              <a:t>Anchor</a:t>
            </a:r>
            <a:r>
              <a:rPr sz="2800" spc="-15" dirty="0">
                <a:solidFill>
                  <a:srgbClr val="FFC000"/>
                </a:solidFill>
                <a:latin typeface="Century Schoolbook"/>
                <a:cs typeface="Century Schoolbook"/>
              </a:rPr>
              <a:t> </a:t>
            </a:r>
            <a:r>
              <a:rPr sz="2800" dirty="0">
                <a:solidFill>
                  <a:srgbClr val="FFC000"/>
                </a:solidFill>
                <a:latin typeface="Century Schoolbook"/>
                <a:cs typeface="Century Schoolbook"/>
              </a:rPr>
              <a:t>box</a:t>
            </a:r>
            <a:r>
              <a:rPr sz="2800" spc="-11" dirty="0">
                <a:solidFill>
                  <a:srgbClr val="FFC000"/>
                </a:solidFill>
                <a:latin typeface="Century Schoolbook"/>
                <a:cs typeface="Century Schoolbook"/>
              </a:rPr>
              <a:t> </a:t>
            </a:r>
            <a:r>
              <a:rPr sz="2800" spc="-25" dirty="0">
                <a:solidFill>
                  <a:srgbClr val="FFC000"/>
                </a:solidFill>
                <a:latin typeface="Century Schoolbook"/>
                <a:cs typeface="Century Schoolbook"/>
              </a:rPr>
              <a:t>1</a:t>
            </a:r>
            <a:endParaRPr sz="2800" dirty="0">
              <a:latin typeface="Century Schoolbook"/>
              <a:cs typeface="Century Schoolbook"/>
            </a:endParaRPr>
          </a:p>
        </p:txBody>
      </p:sp>
      <p:grpSp>
        <p:nvGrpSpPr>
          <p:cNvPr id="11" name="object 11">
            <a:extLst>
              <a:ext uri="{FF2B5EF4-FFF2-40B4-BE49-F238E27FC236}">
                <a16:creationId xmlns:a16="http://schemas.microsoft.com/office/drawing/2014/main" id="{02A2CE09-1D65-7B57-5C54-3547B4D1B1C5}"/>
              </a:ext>
            </a:extLst>
          </p:cNvPr>
          <p:cNvGrpSpPr/>
          <p:nvPr/>
        </p:nvGrpSpPr>
        <p:grpSpPr>
          <a:xfrm>
            <a:off x="1186843" y="5526961"/>
            <a:ext cx="572135" cy="996951"/>
            <a:chOff x="967675" y="5561253"/>
            <a:chExt cx="572135" cy="996950"/>
          </a:xfrm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32B15E31-A9E6-7B9D-8F85-668FA7B77038}"/>
                </a:ext>
              </a:extLst>
            </p:cNvPr>
            <p:cNvSpPr/>
            <p:nvPr/>
          </p:nvSpPr>
          <p:spPr>
            <a:xfrm>
              <a:off x="986725" y="5580303"/>
              <a:ext cx="534035" cy="958850"/>
            </a:xfrm>
            <a:custGeom>
              <a:avLst/>
              <a:gdLst/>
              <a:ahLst/>
              <a:cxnLst/>
              <a:rect l="l" t="t" r="r" b="b"/>
              <a:pathLst>
                <a:path w="534035" h="958850">
                  <a:moveTo>
                    <a:pt x="0" y="0"/>
                  </a:moveTo>
                  <a:lnTo>
                    <a:pt x="533861" y="0"/>
                  </a:lnTo>
                  <a:lnTo>
                    <a:pt x="533861" y="958819"/>
                  </a:lnTo>
                  <a:lnTo>
                    <a:pt x="0" y="95881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6E3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A2585D69-8822-62D2-AE19-3B7CB97AD1B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885" y="5994937"/>
              <a:ext cx="129540" cy="129540"/>
            </a:xfrm>
            <a:prstGeom prst="rect">
              <a:avLst/>
            </a:prstGeom>
          </p:spPr>
        </p:pic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CCC042B3-9BA5-3552-D3D2-5F86B0A074AE}"/>
              </a:ext>
            </a:extLst>
          </p:cNvPr>
          <p:cNvSpPr txBox="1"/>
          <p:nvPr/>
        </p:nvSpPr>
        <p:spPr>
          <a:xfrm>
            <a:off x="6343276" y="3623432"/>
            <a:ext cx="6286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99405" algn="l"/>
              </a:tabLst>
            </a:pPr>
            <a:r>
              <a:rPr sz="2800" spc="-51" dirty="0">
                <a:latin typeface="Century Schoolbook"/>
                <a:cs typeface="Century Schoolbook"/>
              </a:rPr>
              <a:t>y</a:t>
            </a:r>
            <a:r>
              <a:rPr sz="2800" dirty="0">
                <a:latin typeface="Century Schoolbook"/>
                <a:cs typeface="Century Schoolbook"/>
              </a:rPr>
              <a:t>	</a:t>
            </a:r>
            <a:r>
              <a:rPr sz="2800" spc="-51" dirty="0">
                <a:latin typeface="Century Schoolbook"/>
                <a:cs typeface="Century Schoolbook"/>
              </a:rPr>
              <a:t>=</a:t>
            </a:r>
            <a:endParaRPr sz="2800">
              <a:latin typeface="Century Schoolbook"/>
              <a:cs typeface="Century Schoolbook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2E283693-CC32-6FF7-1FA9-CFC6EAD77561}"/>
              </a:ext>
            </a:extLst>
          </p:cNvPr>
          <p:cNvSpPr/>
          <p:nvPr/>
        </p:nvSpPr>
        <p:spPr>
          <a:xfrm>
            <a:off x="7274573" y="1377931"/>
            <a:ext cx="81707" cy="5356211"/>
          </a:xfrm>
          <a:custGeom>
            <a:avLst/>
            <a:gdLst/>
            <a:ahLst/>
            <a:cxnLst/>
            <a:rect l="l" t="t" r="r" b="b"/>
            <a:pathLst>
              <a:path w="90170" h="5659120">
                <a:moveTo>
                  <a:pt x="89598" y="5645150"/>
                </a:moveTo>
                <a:lnTo>
                  <a:pt x="31254" y="5645150"/>
                </a:lnTo>
                <a:lnTo>
                  <a:pt x="31254" y="13982"/>
                </a:lnTo>
                <a:lnTo>
                  <a:pt x="0" y="13982"/>
                </a:lnTo>
                <a:lnTo>
                  <a:pt x="0" y="5645150"/>
                </a:lnTo>
                <a:lnTo>
                  <a:pt x="0" y="5659120"/>
                </a:lnTo>
                <a:lnTo>
                  <a:pt x="89598" y="5659120"/>
                </a:lnTo>
                <a:lnTo>
                  <a:pt x="89598" y="5645150"/>
                </a:lnTo>
                <a:close/>
              </a:path>
              <a:path w="90170" h="5659120">
                <a:moveTo>
                  <a:pt x="89598" y="0"/>
                </a:moveTo>
                <a:lnTo>
                  <a:pt x="0" y="0"/>
                </a:lnTo>
                <a:lnTo>
                  <a:pt x="0" y="13970"/>
                </a:lnTo>
                <a:lnTo>
                  <a:pt x="89598" y="13970"/>
                </a:lnTo>
                <a:lnTo>
                  <a:pt x="895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D4A42AA9-A922-F4FB-B898-76DC0956A74F}"/>
              </a:ext>
            </a:extLst>
          </p:cNvPr>
          <p:cNvSpPr/>
          <p:nvPr/>
        </p:nvSpPr>
        <p:spPr>
          <a:xfrm>
            <a:off x="7748137" y="1377931"/>
            <a:ext cx="81707" cy="5356212"/>
          </a:xfrm>
          <a:custGeom>
            <a:avLst/>
            <a:gdLst/>
            <a:ahLst/>
            <a:cxnLst/>
            <a:rect l="l" t="t" r="r" b="b"/>
            <a:pathLst>
              <a:path w="90170" h="5659120">
                <a:moveTo>
                  <a:pt x="89598" y="13982"/>
                </a:moveTo>
                <a:lnTo>
                  <a:pt x="58343" y="13982"/>
                </a:lnTo>
                <a:lnTo>
                  <a:pt x="58343" y="5645150"/>
                </a:lnTo>
                <a:lnTo>
                  <a:pt x="0" y="5645150"/>
                </a:lnTo>
                <a:lnTo>
                  <a:pt x="0" y="5659120"/>
                </a:lnTo>
                <a:lnTo>
                  <a:pt x="89598" y="5659120"/>
                </a:lnTo>
                <a:lnTo>
                  <a:pt x="89598" y="5645150"/>
                </a:lnTo>
                <a:lnTo>
                  <a:pt x="89598" y="13982"/>
                </a:lnTo>
                <a:close/>
              </a:path>
              <a:path w="90170" h="5659120">
                <a:moveTo>
                  <a:pt x="89598" y="0"/>
                </a:moveTo>
                <a:lnTo>
                  <a:pt x="0" y="0"/>
                </a:lnTo>
                <a:lnTo>
                  <a:pt x="0" y="13970"/>
                </a:lnTo>
                <a:lnTo>
                  <a:pt x="89598" y="13970"/>
                </a:lnTo>
                <a:lnTo>
                  <a:pt x="895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92E4C6E8-C6F5-3CAC-EC69-1D1FBB5E4B4F}"/>
              </a:ext>
            </a:extLst>
          </p:cNvPr>
          <p:cNvSpPr txBox="1"/>
          <p:nvPr/>
        </p:nvSpPr>
        <p:spPr>
          <a:xfrm>
            <a:off x="7363784" y="1364630"/>
            <a:ext cx="431800" cy="5356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3" marR="59053" indent="8254">
              <a:lnSpc>
                <a:spcPct val="102299"/>
              </a:lnSpc>
              <a:spcBef>
                <a:spcPts val="600"/>
              </a:spcBef>
            </a:pPr>
            <a:r>
              <a:rPr lang="en-NZ" spc="71" dirty="0">
                <a:latin typeface="Cambria Math"/>
                <a:cs typeface="Cambria Math"/>
              </a:rPr>
              <a:t>p</a:t>
            </a:r>
            <a:r>
              <a:rPr lang="en-NZ" spc="71" baseline="-25000" dirty="0">
                <a:latin typeface="Cambria Math"/>
                <a:cs typeface="Cambria Math"/>
              </a:rPr>
              <a:t>c</a:t>
            </a:r>
            <a:endParaRPr lang="en-NZ" spc="71" dirty="0">
              <a:latin typeface="Cambria Math"/>
              <a:cs typeface="Cambria Math"/>
            </a:endParaRPr>
          </a:p>
          <a:p>
            <a:pPr marL="66673" marR="59053" indent="8254">
              <a:lnSpc>
                <a:spcPct val="102299"/>
              </a:lnSpc>
              <a:spcBef>
                <a:spcPts val="600"/>
              </a:spcBef>
            </a:pPr>
            <a:r>
              <a:rPr lang="en-NZ" spc="71" dirty="0" err="1">
                <a:latin typeface="Cambria Math"/>
                <a:cs typeface="Cambria Math"/>
              </a:rPr>
              <a:t>b</a:t>
            </a:r>
            <a:r>
              <a:rPr lang="en-NZ" spc="104" baseline="-15277" dirty="0" err="1">
                <a:latin typeface="Cambria Math"/>
                <a:cs typeface="Cambria Math"/>
              </a:rPr>
              <a:t>x</a:t>
            </a:r>
            <a:endParaRPr lang="en-NZ" baseline="-15277" dirty="0">
              <a:latin typeface="Cambria Math"/>
              <a:cs typeface="Cambria Math"/>
            </a:endParaRPr>
          </a:p>
          <a:p>
            <a:pPr marL="61593">
              <a:spcBef>
                <a:spcPts val="600"/>
              </a:spcBef>
            </a:pPr>
            <a:r>
              <a:rPr lang="en-NZ" spc="-25" dirty="0">
                <a:latin typeface="Cambria Math"/>
                <a:cs typeface="Cambria Math"/>
              </a:rPr>
              <a:t>b</a:t>
            </a:r>
            <a:r>
              <a:rPr lang="en-NZ" spc="-37" baseline="-15277" dirty="0">
                <a:latin typeface="Cambria Math"/>
                <a:cs typeface="Cambria Math"/>
              </a:rPr>
              <a:t>y</a:t>
            </a:r>
            <a:endParaRPr lang="en-NZ" baseline="-15277" dirty="0"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  <a:spcBef>
                <a:spcPts val="600"/>
              </a:spcBef>
            </a:pPr>
            <a:r>
              <a:rPr lang="en-NZ" spc="-25" dirty="0" err="1">
                <a:latin typeface="Cambria Math"/>
                <a:cs typeface="Cambria Math"/>
              </a:rPr>
              <a:t>b</a:t>
            </a:r>
            <a:r>
              <a:rPr lang="en-NZ" spc="-37" baseline="-15277" dirty="0" err="1">
                <a:latin typeface="Cambria Math"/>
                <a:cs typeface="Cambria Math"/>
              </a:rPr>
              <a:t>h</a:t>
            </a:r>
            <a:r>
              <a:rPr lang="en-NZ" spc="-37" baseline="-15277" dirty="0">
                <a:latin typeface="Cambria Math"/>
                <a:cs typeface="Cambria Math"/>
              </a:rPr>
              <a:t> </a:t>
            </a:r>
            <a:r>
              <a:rPr lang="en-NZ" spc="105" dirty="0" err="1">
                <a:latin typeface="Cambria Math"/>
                <a:cs typeface="Cambria Math"/>
              </a:rPr>
              <a:t>b</a:t>
            </a:r>
            <a:r>
              <a:rPr lang="en-NZ" spc="157" baseline="-15277" dirty="0" err="1">
                <a:latin typeface="Cambria Math"/>
                <a:cs typeface="Cambria Math"/>
              </a:rPr>
              <a:t>w</a:t>
            </a:r>
            <a:endParaRPr lang="en-NZ" baseline="-15277" dirty="0">
              <a:latin typeface="Cambria Math"/>
              <a:cs typeface="Cambria Math"/>
            </a:endParaRPr>
          </a:p>
          <a:p>
            <a:pPr marL="38099" marR="30479" indent="14604" algn="just">
              <a:spcBef>
                <a:spcPts val="600"/>
              </a:spcBef>
            </a:pPr>
            <a:r>
              <a:rPr lang="en-NZ" spc="71" dirty="0">
                <a:latin typeface="Cambria Math"/>
              </a:rPr>
              <a:t>c</a:t>
            </a:r>
            <a:r>
              <a:rPr lang="en-NZ" spc="71" baseline="-25000" dirty="0">
                <a:latin typeface="Cambria Math"/>
              </a:rPr>
              <a:t>1</a:t>
            </a:r>
          </a:p>
          <a:p>
            <a:pPr marL="66038">
              <a:lnSpc>
                <a:spcPts val="1971"/>
              </a:lnSpc>
              <a:spcBef>
                <a:spcPts val="600"/>
              </a:spcBef>
            </a:pPr>
            <a:r>
              <a:rPr lang="en-NZ" spc="71" dirty="0">
                <a:latin typeface="Cambria Math"/>
              </a:rPr>
              <a:t>c</a:t>
            </a:r>
            <a:r>
              <a:rPr lang="en-NZ" spc="71" baseline="-25000" dirty="0">
                <a:latin typeface="Cambria Math"/>
              </a:rPr>
              <a:t>2</a:t>
            </a:r>
          </a:p>
          <a:p>
            <a:pPr marL="66673" marR="59053" indent="8254">
              <a:lnSpc>
                <a:spcPct val="102299"/>
              </a:lnSpc>
              <a:spcBef>
                <a:spcPts val="600"/>
              </a:spcBef>
            </a:pPr>
            <a:r>
              <a:rPr lang="en-NZ" spc="71" dirty="0">
                <a:latin typeface="Cambria Math"/>
              </a:rPr>
              <a:t>c</a:t>
            </a:r>
            <a:r>
              <a:rPr lang="en-NZ" spc="71" baseline="-25000" dirty="0">
                <a:latin typeface="Cambria Math"/>
              </a:rPr>
              <a:t>3</a:t>
            </a:r>
            <a:r>
              <a:rPr lang="en-NZ" spc="71" dirty="0">
                <a:latin typeface="Cambria Math"/>
              </a:rPr>
              <a:t> </a:t>
            </a:r>
            <a:r>
              <a:rPr lang="en-NZ" spc="71" dirty="0">
                <a:latin typeface="Cambria Math"/>
                <a:cs typeface="Cambria Math"/>
              </a:rPr>
              <a:t>p</a:t>
            </a:r>
            <a:r>
              <a:rPr lang="en-NZ" spc="71" baseline="-25000" dirty="0">
                <a:latin typeface="Cambria Math"/>
                <a:cs typeface="Cambria Math"/>
              </a:rPr>
              <a:t>c</a:t>
            </a:r>
            <a:endParaRPr lang="en-NZ" spc="71" dirty="0">
              <a:latin typeface="Cambria Math"/>
              <a:cs typeface="Cambria Math"/>
            </a:endParaRPr>
          </a:p>
          <a:p>
            <a:pPr marL="66673" marR="59053" indent="8254">
              <a:lnSpc>
                <a:spcPct val="102299"/>
              </a:lnSpc>
              <a:spcBef>
                <a:spcPts val="600"/>
              </a:spcBef>
            </a:pPr>
            <a:r>
              <a:rPr lang="en-NZ" spc="71" dirty="0" err="1">
                <a:latin typeface="Cambria Math"/>
                <a:cs typeface="Cambria Math"/>
              </a:rPr>
              <a:t>b</a:t>
            </a:r>
            <a:r>
              <a:rPr lang="en-NZ" spc="104" baseline="-15277" dirty="0" err="1">
                <a:latin typeface="Cambria Math"/>
                <a:cs typeface="Cambria Math"/>
              </a:rPr>
              <a:t>x</a:t>
            </a:r>
            <a:endParaRPr lang="en-NZ" baseline="-15277" dirty="0">
              <a:latin typeface="Cambria Math"/>
              <a:cs typeface="Cambria Math"/>
            </a:endParaRPr>
          </a:p>
          <a:p>
            <a:pPr marL="61593">
              <a:spcBef>
                <a:spcPts val="600"/>
              </a:spcBef>
            </a:pPr>
            <a:r>
              <a:rPr lang="en-NZ" spc="-25" dirty="0">
                <a:latin typeface="Cambria Math"/>
                <a:cs typeface="Cambria Math"/>
              </a:rPr>
              <a:t>b</a:t>
            </a:r>
            <a:r>
              <a:rPr lang="en-NZ" spc="-37" baseline="-15277" dirty="0">
                <a:latin typeface="Cambria Math"/>
                <a:cs typeface="Cambria Math"/>
              </a:rPr>
              <a:t>y</a:t>
            </a:r>
            <a:endParaRPr lang="en-NZ" baseline="-15277" dirty="0"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  <a:spcBef>
                <a:spcPts val="600"/>
              </a:spcBef>
            </a:pPr>
            <a:r>
              <a:rPr lang="en-NZ" spc="-25" dirty="0" err="1">
                <a:latin typeface="Cambria Math"/>
                <a:cs typeface="Cambria Math"/>
              </a:rPr>
              <a:t>b</a:t>
            </a:r>
            <a:r>
              <a:rPr lang="en-NZ" spc="-37" baseline="-15277" dirty="0" err="1">
                <a:latin typeface="Cambria Math"/>
                <a:cs typeface="Cambria Math"/>
              </a:rPr>
              <a:t>h</a:t>
            </a:r>
            <a:r>
              <a:rPr lang="en-NZ" spc="-37" baseline="-15277" dirty="0">
                <a:latin typeface="Cambria Math"/>
                <a:cs typeface="Cambria Math"/>
              </a:rPr>
              <a:t> </a:t>
            </a:r>
            <a:r>
              <a:rPr lang="en-NZ" spc="105" dirty="0" err="1">
                <a:latin typeface="Cambria Math"/>
                <a:cs typeface="Cambria Math"/>
              </a:rPr>
              <a:t>b</a:t>
            </a:r>
            <a:r>
              <a:rPr lang="en-NZ" spc="157" baseline="-15277" dirty="0" err="1">
                <a:latin typeface="Cambria Math"/>
                <a:cs typeface="Cambria Math"/>
              </a:rPr>
              <a:t>w</a:t>
            </a:r>
            <a:endParaRPr lang="en-NZ" baseline="-15277" dirty="0">
              <a:latin typeface="Cambria Math"/>
              <a:cs typeface="Cambria Math"/>
            </a:endParaRPr>
          </a:p>
          <a:p>
            <a:pPr marL="38099" marR="30479" indent="14604" algn="just">
              <a:spcBef>
                <a:spcPts val="600"/>
              </a:spcBef>
            </a:pPr>
            <a:r>
              <a:rPr lang="en-NZ" spc="71" dirty="0">
                <a:latin typeface="Cambria Math"/>
              </a:rPr>
              <a:t>c</a:t>
            </a:r>
            <a:r>
              <a:rPr lang="en-NZ" spc="71" baseline="-25000" dirty="0">
                <a:latin typeface="Cambria Math"/>
              </a:rPr>
              <a:t>1</a:t>
            </a:r>
          </a:p>
          <a:p>
            <a:pPr marL="66038">
              <a:lnSpc>
                <a:spcPts val="1971"/>
              </a:lnSpc>
              <a:spcBef>
                <a:spcPts val="600"/>
              </a:spcBef>
            </a:pPr>
            <a:r>
              <a:rPr lang="en-NZ" spc="71" dirty="0">
                <a:latin typeface="Cambria Math"/>
              </a:rPr>
              <a:t>c</a:t>
            </a:r>
            <a:r>
              <a:rPr lang="en-NZ" spc="71" baseline="-25000" dirty="0">
                <a:latin typeface="Cambria Math"/>
              </a:rPr>
              <a:t>2</a:t>
            </a:r>
          </a:p>
          <a:p>
            <a:pPr marL="66038">
              <a:lnSpc>
                <a:spcPts val="2015"/>
              </a:lnSpc>
              <a:spcBef>
                <a:spcPts val="600"/>
              </a:spcBef>
            </a:pPr>
            <a:r>
              <a:rPr lang="en-NZ" spc="71" dirty="0">
                <a:latin typeface="Cambria Math"/>
              </a:rPr>
              <a:t>c</a:t>
            </a:r>
            <a:r>
              <a:rPr lang="en-NZ" spc="71" baseline="-25000" dirty="0">
                <a:latin typeface="Cambria Math"/>
              </a:rPr>
              <a:t>3</a:t>
            </a:r>
            <a:endParaRPr spc="71" baseline="-25000" dirty="0">
              <a:latin typeface="Cambria Math"/>
            </a:endParaRPr>
          </a:p>
        </p:txBody>
      </p:sp>
      <p:grpSp>
        <p:nvGrpSpPr>
          <p:cNvPr id="19" name="object 18">
            <a:extLst>
              <a:ext uri="{FF2B5EF4-FFF2-40B4-BE49-F238E27FC236}">
                <a16:creationId xmlns:a16="http://schemas.microsoft.com/office/drawing/2014/main" id="{619F7C54-4DF2-FB2D-CCE9-472018A4EAFF}"/>
              </a:ext>
            </a:extLst>
          </p:cNvPr>
          <p:cNvGrpSpPr/>
          <p:nvPr/>
        </p:nvGrpSpPr>
        <p:grpSpPr>
          <a:xfrm>
            <a:off x="1520762" y="2373739"/>
            <a:ext cx="2538566" cy="2493409"/>
            <a:chOff x="956061" y="1166825"/>
            <a:chExt cx="3263265" cy="3246120"/>
          </a:xfrm>
        </p:grpSpPr>
        <p:pic>
          <p:nvPicPr>
            <p:cNvPr id="20" name="object 19">
              <a:extLst>
                <a:ext uri="{FF2B5EF4-FFF2-40B4-BE49-F238E27FC236}">
                  <a16:creationId xmlns:a16="http://schemas.microsoft.com/office/drawing/2014/main" id="{9064E31D-C191-F90D-D445-F61A66A68E4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407" y="1183982"/>
              <a:ext cx="3205797" cy="3184347"/>
            </a:xfrm>
            <a:prstGeom prst="rect">
              <a:avLst/>
            </a:prstGeom>
          </p:spPr>
        </p:pic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4B79A00D-6BAC-8CA6-8CE0-9EF36F7D2A9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4874" y="2885478"/>
              <a:ext cx="2407323" cy="1170800"/>
            </a:xfrm>
            <a:prstGeom prst="rect">
              <a:avLst/>
            </a:prstGeom>
          </p:spPr>
        </p:pic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A3753338-20D7-FA3C-8773-742E8D84465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4369" y="2795422"/>
              <a:ext cx="586334" cy="1572907"/>
            </a:xfrm>
            <a:prstGeom prst="rect">
              <a:avLst/>
            </a:prstGeom>
          </p:spPr>
        </p:pic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9BB94B19-371E-AC3A-CBE7-63B3DC4EB589}"/>
                </a:ext>
              </a:extLst>
            </p:cNvPr>
            <p:cNvSpPr/>
            <p:nvPr/>
          </p:nvSpPr>
          <p:spPr>
            <a:xfrm>
              <a:off x="2128215" y="2795422"/>
              <a:ext cx="853440" cy="1570355"/>
            </a:xfrm>
            <a:custGeom>
              <a:avLst/>
              <a:gdLst/>
              <a:ahLst/>
              <a:cxnLst/>
              <a:rect l="l" t="t" r="r" b="b"/>
              <a:pathLst>
                <a:path w="853439" h="1570354">
                  <a:moveTo>
                    <a:pt x="0" y="0"/>
                  </a:moveTo>
                  <a:lnTo>
                    <a:pt x="853042" y="0"/>
                  </a:lnTo>
                  <a:lnTo>
                    <a:pt x="853042" y="1569860"/>
                  </a:lnTo>
                  <a:lnTo>
                    <a:pt x="0" y="156986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6E3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8FF7303E-819D-0940-AC45-17954C5F0910}"/>
                </a:ext>
              </a:extLst>
            </p:cNvPr>
            <p:cNvSpPr/>
            <p:nvPr/>
          </p:nvSpPr>
          <p:spPr>
            <a:xfrm>
              <a:off x="1351076" y="3269462"/>
              <a:ext cx="2407920" cy="758190"/>
            </a:xfrm>
            <a:custGeom>
              <a:avLst/>
              <a:gdLst/>
              <a:ahLst/>
              <a:cxnLst/>
              <a:rect l="l" t="t" r="r" b="b"/>
              <a:pathLst>
                <a:path w="2407920" h="758189">
                  <a:moveTo>
                    <a:pt x="0" y="0"/>
                  </a:moveTo>
                  <a:lnTo>
                    <a:pt x="2407321" y="0"/>
                  </a:lnTo>
                  <a:lnTo>
                    <a:pt x="2407321" y="757913"/>
                  </a:lnTo>
                  <a:lnTo>
                    <a:pt x="0" y="75791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6E31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DB712D8D-D6AA-59D5-6C73-E6DD42A1A03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21902" y="3571532"/>
              <a:ext cx="98794" cy="84357"/>
            </a:xfrm>
            <a:prstGeom prst="rect">
              <a:avLst/>
            </a:prstGeom>
          </p:spPr>
        </p:pic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55642A34-5BB5-3795-24CE-E9F5E52C2D3C}"/>
                </a:ext>
              </a:extLst>
            </p:cNvPr>
            <p:cNvSpPr/>
            <p:nvPr/>
          </p:nvSpPr>
          <p:spPr>
            <a:xfrm>
              <a:off x="956061" y="1166825"/>
              <a:ext cx="3263265" cy="3246120"/>
            </a:xfrm>
            <a:custGeom>
              <a:avLst/>
              <a:gdLst/>
              <a:ahLst/>
              <a:cxnLst/>
              <a:rect l="l" t="t" r="r" b="b"/>
              <a:pathLst>
                <a:path w="3263265" h="3246120">
                  <a:moveTo>
                    <a:pt x="1097175" y="0"/>
                  </a:moveTo>
                  <a:lnTo>
                    <a:pt x="1097175" y="3246096"/>
                  </a:lnTo>
                </a:path>
                <a:path w="3263265" h="3246120">
                  <a:moveTo>
                    <a:pt x="2165766" y="0"/>
                  </a:moveTo>
                  <a:lnTo>
                    <a:pt x="2165766" y="3246096"/>
                  </a:lnTo>
                </a:path>
                <a:path w="3263265" h="3246120">
                  <a:moveTo>
                    <a:pt x="0" y="1091555"/>
                  </a:moveTo>
                  <a:lnTo>
                    <a:pt x="3262946" y="1091555"/>
                  </a:lnTo>
                </a:path>
                <a:path w="3263265" h="3246120">
                  <a:moveTo>
                    <a:pt x="0" y="2154536"/>
                  </a:moveTo>
                  <a:lnTo>
                    <a:pt x="3262946" y="2154536"/>
                  </a:lnTo>
                </a:path>
                <a:path w="3263265" h="3246120">
                  <a:moveTo>
                    <a:pt x="28575" y="0"/>
                  </a:moveTo>
                  <a:lnTo>
                    <a:pt x="28575" y="3246096"/>
                  </a:lnTo>
                </a:path>
                <a:path w="3263265" h="3246120">
                  <a:moveTo>
                    <a:pt x="3234366" y="0"/>
                  </a:moveTo>
                  <a:lnTo>
                    <a:pt x="3234366" y="3246096"/>
                  </a:lnTo>
                </a:path>
                <a:path w="3263265" h="3246120">
                  <a:moveTo>
                    <a:pt x="0" y="28575"/>
                  </a:moveTo>
                  <a:lnTo>
                    <a:pt x="3262946" y="28575"/>
                  </a:lnTo>
                </a:path>
                <a:path w="3263265" h="3246120">
                  <a:moveTo>
                    <a:pt x="0" y="3217516"/>
                  </a:moveTo>
                  <a:lnTo>
                    <a:pt x="3262946" y="3217516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15">
            <a:extLst>
              <a:ext uri="{FF2B5EF4-FFF2-40B4-BE49-F238E27FC236}">
                <a16:creationId xmlns:a16="http://schemas.microsoft.com/office/drawing/2014/main" id="{A335C78E-57F6-332D-126A-602F725A4C2B}"/>
              </a:ext>
            </a:extLst>
          </p:cNvPr>
          <p:cNvSpPr/>
          <p:nvPr/>
        </p:nvSpPr>
        <p:spPr>
          <a:xfrm>
            <a:off x="8498482" y="1387097"/>
            <a:ext cx="104844" cy="5356212"/>
          </a:xfrm>
          <a:custGeom>
            <a:avLst/>
            <a:gdLst/>
            <a:ahLst/>
            <a:cxnLst/>
            <a:rect l="l" t="t" r="r" b="b"/>
            <a:pathLst>
              <a:path w="90170" h="5659120">
                <a:moveTo>
                  <a:pt x="89598" y="5645150"/>
                </a:moveTo>
                <a:lnTo>
                  <a:pt x="31254" y="5645150"/>
                </a:lnTo>
                <a:lnTo>
                  <a:pt x="31254" y="13982"/>
                </a:lnTo>
                <a:lnTo>
                  <a:pt x="0" y="13982"/>
                </a:lnTo>
                <a:lnTo>
                  <a:pt x="0" y="5645150"/>
                </a:lnTo>
                <a:lnTo>
                  <a:pt x="0" y="5659120"/>
                </a:lnTo>
                <a:lnTo>
                  <a:pt x="89598" y="5659120"/>
                </a:lnTo>
                <a:lnTo>
                  <a:pt x="89598" y="5645150"/>
                </a:lnTo>
                <a:close/>
              </a:path>
              <a:path w="90170" h="5659120">
                <a:moveTo>
                  <a:pt x="89598" y="0"/>
                </a:moveTo>
                <a:lnTo>
                  <a:pt x="0" y="0"/>
                </a:lnTo>
                <a:lnTo>
                  <a:pt x="0" y="13970"/>
                </a:lnTo>
                <a:lnTo>
                  <a:pt x="89598" y="13970"/>
                </a:lnTo>
                <a:lnTo>
                  <a:pt x="895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6">
            <a:extLst>
              <a:ext uri="{FF2B5EF4-FFF2-40B4-BE49-F238E27FC236}">
                <a16:creationId xmlns:a16="http://schemas.microsoft.com/office/drawing/2014/main" id="{DE8CDC2B-F2B6-4AF3-29B2-C5352E11AC47}"/>
              </a:ext>
            </a:extLst>
          </p:cNvPr>
          <p:cNvSpPr/>
          <p:nvPr/>
        </p:nvSpPr>
        <p:spPr>
          <a:xfrm>
            <a:off x="8995182" y="1387095"/>
            <a:ext cx="104844" cy="5356213"/>
          </a:xfrm>
          <a:custGeom>
            <a:avLst/>
            <a:gdLst/>
            <a:ahLst/>
            <a:cxnLst/>
            <a:rect l="l" t="t" r="r" b="b"/>
            <a:pathLst>
              <a:path w="90170" h="5659120">
                <a:moveTo>
                  <a:pt x="89598" y="13982"/>
                </a:moveTo>
                <a:lnTo>
                  <a:pt x="58343" y="13982"/>
                </a:lnTo>
                <a:lnTo>
                  <a:pt x="58343" y="5645150"/>
                </a:lnTo>
                <a:lnTo>
                  <a:pt x="0" y="5645150"/>
                </a:lnTo>
                <a:lnTo>
                  <a:pt x="0" y="5659120"/>
                </a:lnTo>
                <a:lnTo>
                  <a:pt x="89598" y="5659120"/>
                </a:lnTo>
                <a:lnTo>
                  <a:pt x="89598" y="5645150"/>
                </a:lnTo>
                <a:lnTo>
                  <a:pt x="89598" y="13982"/>
                </a:lnTo>
                <a:close/>
              </a:path>
              <a:path w="90170" h="5659120">
                <a:moveTo>
                  <a:pt x="89598" y="0"/>
                </a:moveTo>
                <a:lnTo>
                  <a:pt x="0" y="0"/>
                </a:lnTo>
                <a:lnTo>
                  <a:pt x="0" y="13970"/>
                </a:lnTo>
                <a:lnTo>
                  <a:pt x="89598" y="13970"/>
                </a:lnTo>
                <a:lnTo>
                  <a:pt x="895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7">
            <a:extLst>
              <a:ext uri="{FF2B5EF4-FFF2-40B4-BE49-F238E27FC236}">
                <a16:creationId xmlns:a16="http://schemas.microsoft.com/office/drawing/2014/main" id="{8CD4356C-FA89-A0F9-D814-3519E7129410}"/>
              </a:ext>
            </a:extLst>
          </p:cNvPr>
          <p:cNvSpPr txBox="1"/>
          <p:nvPr/>
        </p:nvSpPr>
        <p:spPr>
          <a:xfrm>
            <a:off x="8563382" y="1377932"/>
            <a:ext cx="431800" cy="5356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3" marR="59053" indent="8254" algn="ctr">
              <a:lnSpc>
                <a:spcPct val="102299"/>
              </a:lnSpc>
              <a:spcBef>
                <a:spcPts val="600"/>
              </a:spcBef>
            </a:pPr>
            <a:r>
              <a:rPr lang="en-NZ" spc="71" dirty="0">
                <a:solidFill>
                  <a:srgbClr val="FFC000"/>
                </a:solidFill>
                <a:latin typeface="Cambria Math"/>
                <a:cs typeface="Cambria Math"/>
              </a:rPr>
              <a:t>1</a:t>
            </a:r>
          </a:p>
          <a:p>
            <a:pPr marL="66673" marR="59053" indent="8254" algn="ctr">
              <a:lnSpc>
                <a:spcPct val="102299"/>
              </a:lnSpc>
              <a:spcBef>
                <a:spcPts val="600"/>
              </a:spcBef>
            </a:pPr>
            <a:r>
              <a:rPr lang="en-NZ" spc="71" dirty="0" err="1">
                <a:solidFill>
                  <a:srgbClr val="FFC000"/>
                </a:solidFill>
                <a:latin typeface="Cambria Math"/>
                <a:cs typeface="Cambria Math"/>
              </a:rPr>
              <a:t>b</a:t>
            </a:r>
            <a:r>
              <a:rPr lang="en-NZ" spc="104" baseline="-15277" dirty="0" err="1">
                <a:solidFill>
                  <a:srgbClr val="FFC000"/>
                </a:solidFill>
                <a:latin typeface="Cambria Math"/>
                <a:cs typeface="Cambria Math"/>
              </a:rPr>
              <a:t>x</a:t>
            </a:r>
            <a:endParaRPr lang="en-NZ" baseline="-15277" dirty="0">
              <a:solidFill>
                <a:srgbClr val="FFC000"/>
              </a:solidFill>
              <a:latin typeface="Cambria Math"/>
              <a:cs typeface="Cambria Math"/>
            </a:endParaRPr>
          </a:p>
          <a:p>
            <a:pPr marL="61593" algn="ctr">
              <a:spcBef>
                <a:spcPts val="600"/>
              </a:spcBef>
            </a:pPr>
            <a:r>
              <a:rPr lang="en-NZ" spc="-25" dirty="0">
                <a:solidFill>
                  <a:srgbClr val="FFC000"/>
                </a:solidFill>
                <a:latin typeface="Cambria Math"/>
                <a:cs typeface="Cambria Math"/>
              </a:rPr>
              <a:t>b</a:t>
            </a:r>
            <a:r>
              <a:rPr lang="en-NZ" spc="-37" baseline="-15277" dirty="0">
                <a:solidFill>
                  <a:srgbClr val="FFC000"/>
                </a:solidFill>
                <a:latin typeface="Cambria Math"/>
                <a:cs typeface="Cambria Math"/>
              </a:rPr>
              <a:t>y</a:t>
            </a:r>
            <a:endParaRPr lang="en-NZ" baseline="-15277" dirty="0">
              <a:solidFill>
                <a:srgbClr val="FFC000"/>
              </a:solidFill>
              <a:latin typeface="Cambria Math"/>
              <a:cs typeface="Cambria Math"/>
            </a:endParaRPr>
          </a:p>
          <a:p>
            <a:pPr marL="38099" marR="30479" indent="25399" algn="ctr">
              <a:lnSpc>
                <a:spcPct val="102299"/>
              </a:lnSpc>
              <a:spcBef>
                <a:spcPts val="600"/>
              </a:spcBef>
            </a:pPr>
            <a:r>
              <a:rPr lang="en-NZ" spc="-25" dirty="0" err="1">
                <a:solidFill>
                  <a:srgbClr val="FFC000"/>
                </a:solidFill>
                <a:latin typeface="Cambria Math"/>
                <a:cs typeface="Cambria Math"/>
              </a:rPr>
              <a:t>b</a:t>
            </a:r>
            <a:r>
              <a:rPr lang="en-NZ" spc="-37" baseline="-15277" dirty="0" err="1">
                <a:solidFill>
                  <a:srgbClr val="FFC000"/>
                </a:solidFill>
                <a:latin typeface="Cambria Math"/>
                <a:cs typeface="Cambria Math"/>
              </a:rPr>
              <a:t>h</a:t>
            </a:r>
            <a:r>
              <a:rPr lang="en-NZ" spc="-37" baseline="-15277" dirty="0">
                <a:solidFill>
                  <a:srgbClr val="FFC000"/>
                </a:solidFill>
                <a:latin typeface="Cambria Math"/>
                <a:cs typeface="Cambria Math"/>
              </a:rPr>
              <a:t> </a:t>
            </a:r>
            <a:r>
              <a:rPr lang="en-NZ" spc="105" dirty="0" err="1">
                <a:solidFill>
                  <a:srgbClr val="FFC000"/>
                </a:solidFill>
                <a:latin typeface="Cambria Math"/>
                <a:cs typeface="Cambria Math"/>
              </a:rPr>
              <a:t>b</a:t>
            </a:r>
            <a:r>
              <a:rPr lang="en-NZ" spc="157" baseline="-15277" dirty="0" err="1">
                <a:solidFill>
                  <a:srgbClr val="FFC000"/>
                </a:solidFill>
                <a:latin typeface="Cambria Math"/>
                <a:cs typeface="Cambria Math"/>
              </a:rPr>
              <a:t>w</a:t>
            </a:r>
            <a:endParaRPr lang="en-NZ" baseline="-15277" dirty="0">
              <a:solidFill>
                <a:srgbClr val="FFC000"/>
              </a:solidFill>
              <a:latin typeface="Cambria Math"/>
              <a:cs typeface="Cambria Math"/>
            </a:endParaRPr>
          </a:p>
          <a:p>
            <a:pPr marL="38099" marR="30479" indent="14604" algn="ctr">
              <a:spcBef>
                <a:spcPts val="600"/>
              </a:spcBef>
            </a:pPr>
            <a:r>
              <a:rPr lang="en-NZ" spc="71" dirty="0">
                <a:solidFill>
                  <a:srgbClr val="FFC000"/>
                </a:solidFill>
                <a:latin typeface="Cambria Math"/>
              </a:rPr>
              <a:t>1</a:t>
            </a:r>
            <a:endParaRPr lang="en-NZ" spc="71" baseline="-25000" dirty="0">
              <a:solidFill>
                <a:srgbClr val="FFC000"/>
              </a:solidFill>
              <a:latin typeface="Cambria Math"/>
            </a:endParaRPr>
          </a:p>
          <a:p>
            <a:pPr marL="66038" algn="ctr">
              <a:lnSpc>
                <a:spcPts val="1971"/>
              </a:lnSpc>
              <a:spcBef>
                <a:spcPts val="600"/>
              </a:spcBef>
            </a:pPr>
            <a:r>
              <a:rPr lang="en-NZ" spc="71" dirty="0">
                <a:solidFill>
                  <a:srgbClr val="FFC000"/>
                </a:solidFill>
                <a:latin typeface="Cambria Math"/>
              </a:rPr>
              <a:t>0</a:t>
            </a:r>
            <a:endParaRPr lang="en-NZ" spc="71" baseline="-25000" dirty="0">
              <a:solidFill>
                <a:srgbClr val="FFC000"/>
              </a:solidFill>
              <a:latin typeface="Cambria Math"/>
            </a:endParaRPr>
          </a:p>
          <a:p>
            <a:pPr marL="66673" marR="59053" indent="8254" algn="ctr">
              <a:lnSpc>
                <a:spcPct val="102299"/>
              </a:lnSpc>
              <a:spcBef>
                <a:spcPts val="600"/>
              </a:spcBef>
            </a:pPr>
            <a:r>
              <a:rPr lang="en-NZ" spc="71" dirty="0">
                <a:solidFill>
                  <a:srgbClr val="FFC000"/>
                </a:solidFill>
                <a:latin typeface="Cambria Math"/>
              </a:rPr>
              <a:t>0 </a:t>
            </a:r>
            <a:r>
              <a:rPr lang="en-NZ" spc="71" dirty="0">
                <a:solidFill>
                  <a:srgbClr val="00B050"/>
                </a:solidFill>
                <a:latin typeface="Cambria Math"/>
                <a:cs typeface="Cambria Math"/>
              </a:rPr>
              <a:t>1</a:t>
            </a:r>
          </a:p>
          <a:p>
            <a:pPr marL="66673" marR="59053" indent="8254" algn="ctr">
              <a:lnSpc>
                <a:spcPct val="102299"/>
              </a:lnSpc>
              <a:spcBef>
                <a:spcPts val="600"/>
              </a:spcBef>
            </a:pPr>
            <a:r>
              <a:rPr lang="en-NZ" spc="71" dirty="0" err="1">
                <a:solidFill>
                  <a:srgbClr val="00B050"/>
                </a:solidFill>
                <a:latin typeface="Cambria Math"/>
                <a:cs typeface="Cambria Math"/>
              </a:rPr>
              <a:t>b</a:t>
            </a:r>
            <a:r>
              <a:rPr lang="en-NZ" spc="104" baseline="-15277" dirty="0" err="1">
                <a:solidFill>
                  <a:srgbClr val="00B050"/>
                </a:solidFill>
                <a:latin typeface="Cambria Math"/>
                <a:cs typeface="Cambria Math"/>
              </a:rPr>
              <a:t>x</a:t>
            </a:r>
            <a:endParaRPr lang="en-NZ" baseline="-15277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61593" algn="ctr">
              <a:spcBef>
                <a:spcPts val="600"/>
              </a:spcBef>
            </a:pPr>
            <a:r>
              <a:rPr lang="en-NZ" spc="-25" dirty="0">
                <a:solidFill>
                  <a:srgbClr val="00B050"/>
                </a:solidFill>
                <a:latin typeface="Cambria Math"/>
                <a:cs typeface="Cambria Math"/>
              </a:rPr>
              <a:t>b</a:t>
            </a:r>
            <a:r>
              <a:rPr lang="en-NZ" spc="-37" baseline="-15277" dirty="0">
                <a:solidFill>
                  <a:srgbClr val="00B050"/>
                </a:solidFill>
                <a:latin typeface="Cambria Math"/>
                <a:cs typeface="Cambria Math"/>
              </a:rPr>
              <a:t>y</a:t>
            </a:r>
            <a:endParaRPr lang="en-NZ" baseline="-15277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38099" marR="30479" indent="25399" algn="ctr">
              <a:lnSpc>
                <a:spcPct val="102299"/>
              </a:lnSpc>
              <a:spcBef>
                <a:spcPts val="600"/>
              </a:spcBef>
            </a:pPr>
            <a:r>
              <a:rPr lang="en-NZ" spc="-25" dirty="0" err="1">
                <a:solidFill>
                  <a:srgbClr val="00B050"/>
                </a:solidFill>
                <a:latin typeface="Cambria Math"/>
                <a:cs typeface="Cambria Math"/>
              </a:rPr>
              <a:t>b</a:t>
            </a:r>
            <a:r>
              <a:rPr lang="en-NZ" spc="-37" baseline="-15277" dirty="0" err="1">
                <a:solidFill>
                  <a:srgbClr val="00B050"/>
                </a:solidFill>
                <a:latin typeface="Cambria Math"/>
                <a:cs typeface="Cambria Math"/>
              </a:rPr>
              <a:t>h</a:t>
            </a:r>
            <a:r>
              <a:rPr lang="en-NZ" spc="-37" baseline="-15277" dirty="0">
                <a:solidFill>
                  <a:srgbClr val="00B050"/>
                </a:solidFill>
                <a:latin typeface="Cambria Math"/>
                <a:cs typeface="Cambria Math"/>
              </a:rPr>
              <a:t> </a:t>
            </a:r>
            <a:r>
              <a:rPr lang="en-NZ" spc="105" dirty="0" err="1">
                <a:solidFill>
                  <a:srgbClr val="00B050"/>
                </a:solidFill>
                <a:latin typeface="Cambria Math"/>
                <a:cs typeface="Cambria Math"/>
              </a:rPr>
              <a:t>b</a:t>
            </a:r>
            <a:r>
              <a:rPr lang="en-NZ" spc="157" baseline="-15277" dirty="0" err="1">
                <a:solidFill>
                  <a:srgbClr val="00B050"/>
                </a:solidFill>
                <a:latin typeface="Cambria Math"/>
                <a:cs typeface="Cambria Math"/>
              </a:rPr>
              <a:t>w</a:t>
            </a:r>
            <a:endParaRPr lang="en-NZ" baseline="-15277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38099" marR="30479" indent="14604" algn="ctr">
              <a:spcBef>
                <a:spcPts val="600"/>
              </a:spcBef>
            </a:pPr>
            <a:r>
              <a:rPr lang="en-NZ" spc="71" dirty="0">
                <a:solidFill>
                  <a:srgbClr val="00B050"/>
                </a:solidFill>
                <a:latin typeface="Cambria Math"/>
              </a:rPr>
              <a:t>0</a:t>
            </a:r>
            <a:endParaRPr lang="en-NZ" spc="71" baseline="-25000" dirty="0">
              <a:solidFill>
                <a:srgbClr val="00B050"/>
              </a:solidFill>
              <a:latin typeface="Cambria Math"/>
            </a:endParaRPr>
          </a:p>
          <a:p>
            <a:pPr marL="66038" algn="ctr">
              <a:lnSpc>
                <a:spcPts val="1971"/>
              </a:lnSpc>
              <a:spcBef>
                <a:spcPts val="600"/>
              </a:spcBef>
            </a:pPr>
            <a:r>
              <a:rPr lang="en-NZ" spc="71" dirty="0">
                <a:solidFill>
                  <a:srgbClr val="00B050"/>
                </a:solidFill>
                <a:latin typeface="Cambria Math"/>
              </a:rPr>
              <a:t>1</a:t>
            </a:r>
            <a:endParaRPr lang="en-NZ" spc="71" baseline="-25000" dirty="0">
              <a:solidFill>
                <a:srgbClr val="00B050"/>
              </a:solidFill>
              <a:latin typeface="Cambria Math"/>
            </a:endParaRPr>
          </a:p>
          <a:p>
            <a:pPr marL="66038" algn="ctr">
              <a:lnSpc>
                <a:spcPts val="2015"/>
              </a:lnSpc>
              <a:spcBef>
                <a:spcPts val="600"/>
              </a:spcBef>
            </a:pPr>
            <a:r>
              <a:rPr lang="en-NZ" spc="71" dirty="0">
                <a:solidFill>
                  <a:srgbClr val="00B050"/>
                </a:solidFill>
                <a:latin typeface="Cambria Math"/>
              </a:rPr>
              <a:t>0</a:t>
            </a:r>
            <a:endParaRPr spc="71" baseline="-25000" dirty="0">
              <a:solidFill>
                <a:srgbClr val="00B050"/>
              </a:solidFill>
              <a:latin typeface="Cambria Math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F1980D3-241A-3549-C7BF-120188131ADD}"/>
              </a:ext>
            </a:extLst>
          </p:cNvPr>
          <p:cNvSpPr txBox="1"/>
          <p:nvPr/>
        </p:nvSpPr>
        <p:spPr>
          <a:xfrm>
            <a:off x="9438588" y="1013585"/>
            <a:ext cx="12761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fr-FR" dirty="0">
                <a:latin typeface="Century Schoolbook"/>
                <a:cs typeface="Century Schoolbook"/>
              </a:rPr>
              <a:t>Car </a:t>
            </a:r>
            <a:r>
              <a:rPr lang="fr-FR" dirty="0" err="1">
                <a:latin typeface="Century Schoolbook"/>
                <a:cs typeface="Century Schoolbook"/>
              </a:rPr>
              <a:t>only</a:t>
            </a:r>
            <a:r>
              <a:rPr lang="fr-FR" dirty="0">
                <a:latin typeface="Century Schoolbook"/>
                <a:cs typeface="Century Schoolbook"/>
              </a:rPr>
              <a:t>?</a:t>
            </a:r>
            <a:endParaRPr dirty="0">
              <a:latin typeface="Century Schoolbook"/>
              <a:cs typeface="Century Schoolbook"/>
            </a:endParaRPr>
          </a:p>
        </p:txBody>
      </p:sp>
      <p:sp>
        <p:nvSpPr>
          <p:cNvPr id="32" name="object 15">
            <a:extLst>
              <a:ext uri="{FF2B5EF4-FFF2-40B4-BE49-F238E27FC236}">
                <a16:creationId xmlns:a16="http://schemas.microsoft.com/office/drawing/2014/main" id="{7A7BC7ED-F26A-04E5-8E32-0B8F62F57E1B}"/>
              </a:ext>
            </a:extLst>
          </p:cNvPr>
          <p:cNvSpPr/>
          <p:nvPr/>
        </p:nvSpPr>
        <p:spPr>
          <a:xfrm>
            <a:off x="9762454" y="1364629"/>
            <a:ext cx="81707" cy="5378679"/>
          </a:xfrm>
          <a:custGeom>
            <a:avLst/>
            <a:gdLst/>
            <a:ahLst/>
            <a:cxnLst/>
            <a:rect l="l" t="t" r="r" b="b"/>
            <a:pathLst>
              <a:path w="90170" h="5659120">
                <a:moveTo>
                  <a:pt x="89598" y="5645150"/>
                </a:moveTo>
                <a:lnTo>
                  <a:pt x="31254" y="5645150"/>
                </a:lnTo>
                <a:lnTo>
                  <a:pt x="31254" y="13982"/>
                </a:lnTo>
                <a:lnTo>
                  <a:pt x="0" y="13982"/>
                </a:lnTo>
                <a:lnTo>
                  <a:pt x="0" y="5645150"/>
                </a:lnTo>
                <a:lnTo>
                  <a:pt x="0" y="5659120"/>
                </a:lnTo>
                <a:lnTo>
                  <a:pt x="89598" y="5659120"/>
                </a:lnTo>
                <a:lnTo>
                  <a:pt x="89598" y="5645150"/>
                </a:lnTo>
                <a:close/>
              </a:path>
              <a:path w="90170" h="5659120">
                <a:moveTo>
                  <a:pt x="89598" y="0"/>
                </a:moveTo>
                <a:lnTo>
                  <a:pt x="0" y="0"/>
                </a:lnTo>
                <a:lnTo>
                  <a:pt x="0" y="13970"/>
                </a:lnTo>
                <a:lnTo>
                  <a:pt x="89598" y="13970"/>
                </a:lnTo>
                <a:lnTo>
                  <a:pt x="895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09326D86-8A08-D0C4-5C7B-8B75CE8D2286}"/>
              </a:ext>
            </a:extLst>
          </p:cNvPr>
          <p:cNvSpPr/>
          <p:nvPr/>
        </p:nvSpPr>
        <p:spPr>
          <a:xfrm>
            <a:off x="10236018" y="1377931"/>
            <a:ext cx="87827" cy="5365378"/>
          </a:xfrm>
          <a:custGeom>
            <a:avLst/>
            <a:gdLst/>
            <a:ahLst/>
            <a:cxnLst/>
            <a:rect l="l" t="t" r="r" b="b"/>
            <a:pathLst>
              <a:path w="90170" h="5659120">
                <a:moveTo>
                  <a:pt x="89598" y="13982"/>
                </a:moveTo>
                <a:lnTo>
                  <a:pt x="58343" y="13982"/>
                </a:lnTo>
                <a:lnTo>
                  <a:pt x="58343" y="5645150"/>
                </a:lnTo>
                <a:lnTo>
                  <a:pt x="0" y="5645150"/>
                </a:lnTo>
                <a:lnTo>
                  <a:pt x="0" y="5659120"/>
                </a:lnTo>
                <a:lnTo>
                  <a:pt x="89598" y="5659120"/>
                </a:lnTo>
                <a:lnTo>
                  <a:pt x="89598" y="5645150"/>
                </a:lnTo>
                <a:lnTo>
                  <a:pt x="89598" y="13982"/>
                </a:lnTo>
                <a:close/>
              </a:path>
              <a:path w="90170" h="5659120">
                <a:moveTo>
                  <a:pt x="89598" y="0"/>
                </a:moveTo>
                <a:lnTo>
                  <a:pt x="0" y="0"/>
                </a:lnTo>
                <a:lnTo>
                  <a:pt x="0" y="13970"/>
                </a:lnTo>
                <a:lnTo>
                  <a:pt x="89598" y="13970"/>
                </a:lnTo>
                <a:lnTo>
                  <a:pt x="895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7">
            <a:extLst>
              <a:ext uri="{FF2B5EF4-FFF2-40B4-BE49-F238E27FC236}">
                <a16:creationId xmlns:a16="http://schemas.microsoft.com/office/drawing/2014/main" id="{BC1D1808-D288-000E-23A4-A94B80286C66}"/>
              </a:ext>
            </a:extLst>
          </p:cNvPr>
          <p:cNvSpPr txBox="1"/>
          <p:nvPr/>
        </p:nvSpPr>
        <p:spPr>
          <a:xfrm>
            <a:off x="9804216" y="1377932"/>
            <a:ext cx="431800" cy="5433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3" marR="59053" indent="8254" algn="ctr">
              <a:lnSpc>
                <a:spcPct val="102299"/>
              </a:lnSpc>
              <a:spcBef>
                <a:spcPts val="600"/>
              </a:spcBef>
            </a:pPr>
            <a:r>
              <a:rPr lang="en-NZ" spc="71" dirty="0">
                <a:solidFill>
                  <a:srgbClr val="FFC000"/>
                </a:solidFill>
                <a:latin typeface="Cambria Math"/>
                <a:cs typeface="Cambria Math"/>
              </a:rPr>
              <a:t>0</a:t>
            </a:r>
          </a:p>
          <a:p>
            <a:pPr marL="66673" marR="59053" indent="8254" algn="ctr">
              <a:lnSpc>
                <a:spcPct val="102299"/>
              </a:lnSpc>
              <a:spcBef>
                <a:spcPts val="600"/>
              </a:spcBef>
            </a:pPr>
            <a:r>
              <a:rPr lang="en-NZ" spc="71" dirty="0">
                <a:solidFill>
                  <a:srgbClr val="FFC000"/>
                </a:solidFill>
                <a:latin typeface="Cambria Math"/>
                <a:cs typeface="Cambria Math"/>
              </a:rPr>
              <a:t>?</a:t>
            </a:r>
            <a:endParaRPr lang="en-NZ" baseline="-15277" dirty="0">
              <a:solidFill>
                <a:srgbClr val="FFC000"/>
              </a:solidFill>
              <a:latin typeface="Cambria Math"/>
              <a:cs typeface="Cambria Math"/>
            </a:endParaRPr>
          </a:p>
          <a:p>
            <a:pPr marL="61593" algn="ctr">
              <a:spcBef>
                <a:spcPts val="600"/>
              </a:spcBef>
            </a:pPr>
            <a:r>
              <a:rPr lang="en-NZ" spc="-25" dirty="0">
                <a:solidFill>
                  <a:srgbClr val="FFC000"/>
                </a:solidFill>
                <a:latin typeface="Cambria Math"/>
                <a:cs typeface="Cambria Math"/>
              </a:rPr>
              <a:t>?</a:t>
            </a:r>
            <a:endParaRPr lang="en-NZ" baseline="-15277" dirty="0">
              <a:solidFill>
                <a:srgbClr val="FFC000"/>
              </a:solidFill>
              <a:latin typeface="Cambria Math"/>
              <a:cs typeface="Cambria Math"/>
            </a:endParaRPr>
          </a:p>
          <a:p>
            <a:pPr marL="38099" marR="30479" indent="25399" algn="ctr">
              <a:lnSpc>
                <a:spcPct val="102299"/>
              </a:lnSpc>
              <a:spcBef>
                <a:spcPts val="600"/>
              </a:spcBef>
            </a:pPr>
            <a:r>
              <a:rPr lang="en-NZ" spc="-25" dirty="0">
                <a:solidFill>
                  <a:srgbClr val="FFC000"/>
                </a:solidFill>
                <a:latin typeface="Cambria Math"/>
                <a:cs typeface="Cambria Math"/>
              </a:rPr>
              <a:t>?</a:t>
            </a:r>
            <a:r>
              <a:rPr lang="en-NZ" spc="-37" baseline="-15277" dirty="0">
                <a:solidFill>
                  <a:srgbClr val="FFC000"/>
                </a:solidFill>
                <a:latin typeface="Cambria Math"/>
                <a:cs typeface="Cambria Math"/>
              </a:rPr>
              <a:t> </a:t>
            </a:r>
          </a:p>
          <a:p>
            <a:pPr marL="38099" marR="30479" indent="25399" algn="ctr">
              <a:lnSpc>
                <a:spcPct val="102299"/>
              </a:lnSpc>
              <a:spcBef>
                <a:spcPts val="600"/>
              </a:spcBef>
            </a:pPr>
            <a:r>
              <a:rPr lang="en-NZ" spc="105" dirty="0">
                <a:solidFill>
                  <a:srgbClr val="FFC000"/>
                </a:solidFill>
                <a:latin typeface="Cambria Math"/>
                <a:cs typeface="Cambria Math"/>
              </a:rPr>
              <a:t>?</a:t>
            </a:r>
            <a:endParaRPr lang="en-NZ" baseline="-15277" dirty="0">
              <a:solidFill>
                <a:srgbClr val="FFC000"/>
              </a:solidFill>
              <a:latin typeface="Cambria Math"/>
              <a:cs typeface="Cambria Math"/>
            </a:endParaRPr>
          </a:p>
          <a:p>
            <a:pPr marL="38099" marR="30479" indent="14604" algn="ctr">
              <a:spcBef>
                <a:spcPts val="600"/>
              </a:spcBef>
            </a:pPr>
            <a:r>
              <a:rPr lang="en-NZ" spc="71" dirty="0">
                <a:solidFill>
                  <a:srgbClr val="FFC000"/>
                </a:solidFill>
                <a:latin typeface="Cambria Math"/>
              </a:rPr>
              <a:t>?</a:t>
            </a:r>
            <a:endParaRPr lang="en-NZ" spc="71" baseline="-25000" dirty="0">
              <a:solidFill>
                <a:srgbClr val="FFC000"/>
              </a:solidFill>
              <a:latin typeface="Cambria Math"/>
            </a:endParaRPr>
          </a:p>
          <a:p>
            <a:pPr marL="66038" algn="ctr">
              <a:lnSpc>
                <a:spcPts val="1971"/>
              </a:lnSpc>
              <a:spcBef>
                <a:spcPts val="600"/>
              </a:spcBef>
            </a:pPr>
            <a:r>
              <a:rPr lang="en-NZ" spc="71" dirty="0">
                <a:solidFill>
                  <a:srgbClr val="FFC000"/>
                </a:solidFill>
                <a:latin typeface="Cambria Math"/>
              </a:rPr>
              <a:t>?</a:t>
            </a:r>
            <a:endParaRPr lang="en-NZ" spc="71" baseline="-25000" dirty="0">
              <a:solidFill>
                <a:srgbClr val="FFC000"/>
              </a:solidFill>
              <a:latin typeface="Cambria Math"/>
            </a:endParaRPr>
          </a:p>
          <a:p>
            <a:pPr marL="66673" marR="59053" indent="8254" algn="ctr">
              <a:lnSpc>
                <a:spcPct val="102299"/>
              </a:lnSpc>
              <a:spcBef>
                <a:spcPts val="600"/>
              </a:spcBef>
            </a:pPr>
            <a:r>
              <a:rPr lang="en-NZ" spc="71" dirty="0">
                <a:solidFill>
                  <a:srgbClr val="FFC000"/>
                </a:solidFill>
                <a:latin typeface="Cambria Math"/>
              </a:rPr>
              <a:t>? </a:t>
            </a:r>
            <a:r>
              <a:rPr lang="en-NZ" spc="71" dirty="0">
                <a:solidFill>
                  <a:srgbClr val="00B050"/>
                </a:solidFill>
                <a:latin typeface="Cambria Math"/>
                <a:cs typeface="Cambria Math"/>
              </a:rPr>
              <a:t>1</a:t>
            </a:r>
          </a:p>
          <a:p>
            <a:pPr marL="66673" marR="59053" indent="8254" algn="ctr">
              <a:lnSpc>
                <a:spcPct val="102299"/>
              </a:lnSpc>
              <a:spcBef>
                <a:spcPts val="600"/>
              </a:spcBef>
            </a:pPr>
            <a:r>
              <a:rPr lang="en-NZ" spc="71" dirty="0" err="1">
                <a:solidFill>
                  <a:srgbClr val="00B050"/>
                </a:solidFill>
                <a:latin typeface="Cambria Math"/>
                <a:cs typeface="Cambria Math"/>
              </a:rPr>
              <a:t>b</a:t>
            </a:r>
            <a:r>
              <a:rPr lang="en-NZ" spc="104" baseline="-15277" dirty="0" err="1">
                <a:solidFill>
                  <a:srgbClr val="00B050"/>
                </a:solidFill>
                <a:latin typeface="Cambria Math"/>
                <a:cs typeface="Cambria Math"/>
              </a:rPr>
              <a:t>x</a:t>
            </a:r>
            <a:endParaRPr lang="en-NZ" baseline="-15277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61593" algn="ctr">
              <a:spcBef>
                <a:spcPts val="600"/>
              </a:spcBef>
            </a:pPr>
            <a:r>
              <a:rPr lang="en-NZ" spc="-25" dirty="0">
                <a:solidFill>
                  <a:srgbClr val="00B050"/>
                </a:solidFill>
                <a:latin typeface="Cambria Math"/>
                <a:cs typeface="Cambria Math"/>
              </a:rPr>
              <a:t>b</a:t>
            </a:r>
            <a:r>
              <a:rPr lang="en-NZ" spc="-37" baseline="-15277" dirty="0">
                <a:solidFill>
                  <a:srgbClr val="00B050"/>
                </a:solidFill>
                <a:latin typeface="Cambria Math"/>
                <a:cs typeface="Cambria Math"/>
              </a:rPr>
              <a:t>y</a:t>
            </a:r>
            <a:endParaRPr lang="en-NZ" baseline="-15277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38099" marR="30479" indent="25399" algn="ctr">
              <a:lnSpc>
                <a:spcPct val="102299"/>
              </a:lnSpc>
              <a:spcBef>
                <a:spcPts val="600"/>
              </a:spcBef>
            </a:pPr>
            <a:r>
              <a:rPr lang="en-NZ" spc="-25" dirty="0" err="1">
                <a:solidFill>
                  <a:srgbClr val="00B050"/>
                </a:solidFill>
                <a:latin typeface="Cambria Math"/>
                <a:cs typeface="Cambria Math"/>
              </a:rPr>
              <a:t>b</a:t>
            </a:r>
            <a:r>
              <a:rPr lang="en-NZ" spc="-37" baseline="-15277" dirty="0" err="1">
                <a:solidFill>
                  <a:srgbClr val="00B050"/>
                </a:solidFill>
                <a:latin typeface="Cambria Math"/>
                <a:cs typeface="Cambria Math"/>
              </a:rPr>
              <a:t>h</a:t>
            </a:r>
            <a:r>
              <a:rPr lang="en-NZ" spc="-37" baseline="-15277" dirty="0">
                <a:solidFill>
                  <a:srgbClr val="00B050"/>
                </a:solidFill>
                <a:latin typeface="Cambria Math"/>
                <a:cs typeface="Cambria Math"/>
              </a:rPr>
              <a:t> </a:t>
            </a:r>
            <a:r>
              <a:rPr lang="en-NZ" spc="105" dirty="0" err="1">
                <a:solidFill>
                  <a:srgbClr val="00B050"/>
                </a:solidFill>
                <a:latin typeface="Cambria Math"/>
                <a:cs typeface="Cambria Math"/>
              </a:rPr>
              <a:t>b</a:t>
            </a:r>
            <a:r>
              <a:rPr lang="en-NZ" spc="157" baseline="-15277" dirty="0" err="1">
                <a:solidFill>
                  <a:srgbClr val="00B050"/>
                </a:solidFill>
                <a:latin typeface="Cambria Math"/>
                <a:cs typeface="Cambria Math"/>
              </a:rPr>
              <a:t>w</a:t>
            </a:r>
            <a:endParaRPr lang="en-NZ" baseline="-15277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38099" marR="30479" indent="14604" algn="ctr">
              <a:spcBef>
                <a:spcPts val="600"/>
              </a:spcBef>
            </a:pPr>
            <a:r>
              <a:rPr lang="en-NZ" spc="71" dirty="0">
                <a:solidFill>
                  <a:srgbClr val="00B050"/>
                </a:solidFill>
                <a:latin typeface="Cambria Math"/>
              </a:rPr>
              <a:t>0</a:t>
            </a:r>
            <a:endParaRPr lang="en-NZ" spc="71" baseline="-25000" dirty="0">
              <a:solidFill>
                <a:srgbClr val="00B050"/>
              </a:solidFill>
              <a:latin typeface="Cambria Math"/>
            </a:endParaRPr>
          </a:p>
          <a:p>
            <a:pPr marL="66038" algn="ctr">
              <a:lnSpc>
                <a:spcPts val="1971"/>
              </a:lnSpc>
              <a:spcBef>
                <a:spcPts val="600"/>
              </a:spcBef>
            </a:pPr>
            <a:r>
              <a:rPr lang="en-NZ" spc="71" dirty="0">
                <a:solidFill>
                  <a:srgbClr val="00B050"/>
                </a:solidFill>
                <a:latin typeface="Cambria Math"/>
              </a:rPr>
              <a:t>1</a:t>
            </a:r>
            <a:endParaRPr lang="en-NZ" spc="71" baseline="-25000" dirty="0">
              <a:solidFill>
                <a:srgbClr val="00B050"/>
              </a:solidFill>
              <a:latin typeface="Cambria Math"/>
            </a:endParaRPr>
          </a:p>
          <a:p>
            <a:pPr marL="66038" algn="ctr">
              <a:lnSpc>
                <a:spcPts val="2015"/>
              </a:lnSpc>
              <a:spcBef>
                <a:spcPts val="600"/>
              </a:spcBef>
            </a:pPr>
            <a:r>
              <a:rPr lang="en-NZ" spc="71" dirty="0">
                <a:solidFill>
                  <a:srgbClr val="00B050"/>
                </a:solidFill>
                <a:latin typeface="Cambria Math"/>
              </a:rPr>
              <a:t>0</a:t>
            </a:r>
            <a:endParaRPr spc="71" baseline="-25000" dirty="0">
              <a:solidFill>
                <a:srgbClr val="00B050"/>
              </a:solidFill>
              <a:latin typeface="Cambria Math"/>
            </a:endParaRP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C3638B1A-2105-10F5-FE2E-E26EEA2266D3}"/>
              </a:ext>
            </a:extLst>
          </p:cNvPr>
          <p:cNvSpPr/>
          <p:nvPr/>
        </p:nvSpPr>
        <p:spPr>
          <a:xfrm rot="10800000">
            <a:off x="10552640" y="1154857"/>
            <a:ext cx="230748" cy="2797201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FFC000"/>
              </a:solidFill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98AB2D6-6B28-4EF8-43FA-5521E026793B}"/>
              </a:ext>
            </a:extLst>
          </p:cNvPr>
          <p:cNvSpPr/>
          <p:nvPr/>
        </p:nvSpPr>
        <p:spPr>
          <a:xfrm rot="10800000">
            <a:off x="10600296" y="4075551"/>
            <a:ext cx="183092" cy="2658592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9" name="object 8">
            <a:extLst>
              <a:ext uri="{FF2B5EF4-FFF2-40B4-BE49-F238E27FC236}">
                <a16:creationId xmlns:a16="http://schemas.microsoft.com/office/drawing/2014/main" id="{17CE3FF7-E7A3-BCB5-376C-8E069978228B}"/>
              </a:ext>
            </a:extLst>
          </p:cNvPr>
          <p:cNvSpPr txBox="1"/>
          <p:nvPr/>
        </p:nvSpPr>
        <p:spPr>
          <a:xfrm>
            <a:off x="10932808" y="2232856"/>
            <a:ext cx="1021428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solidFill>
                  <a:srgbClr val="FFC000"/>
                </a:solidFill>
                <a:latin typeface="Century Schoolbook"/>
                <a:cs typeface="Century Schoolbook"/>
              </a:rPr>
              <a:t>Anchor</a:t>
            </a:r>
            <a:r>
              <a:rPr sz="2000" spc="-15" dirty="0">
                <a:solidFill>
                  <a:srgbClr val="FFC000"/>
                </a:solidFill>
                <a:latin typeface="Century Schoolbook"/>
                <a:cs typeface="Century Schoolbook"/>
              </a:rPr>
              <a:t> </a:t>
            </a:r>
            <a:endParaRPr lang="fr-FR" sz="2000" spc="-15" dirty="0">
              <a:solidFill>
                <a:srgbClr val="FFC000"/>
              </a:solidFill>
              <a:latin typeface="Century Schoolbook"/>
              <a:cs typeface="Century Schoolbook"/>
            </a:endParaRPr>
          </a:p>
          <a:p>
            <a:pPr marL="12700">
              <a:spcBef>
                <a:spcPts val="100"/>
              </a:spcBef>
            </a:pPr>
            <a:r>
              <a:rPr sz="2000" dirty="0">
                <a:solidFill>
                  <a:srgbClr val="FFC000"/>
                </a:solidFill>
                <a:latin typeface="Century Schoolbook"/>
                <a:cs typeface="Century Schoolbook"/>
              </a:rPr>
              <a:t>box</a:t>
            </a:r>
            <a:r>
              <a:rPr sz="2000" spc="-11" dirty="0">
                <a:solidFill>
                  <a:srgbClr val="FFC000"/>
                </a:solidFill>
                <a:latin typeface="Century Schoolbook"/>
                <a:cs typeface="Century Schoolbook"/>
              </a:rPr>
              <a:t> </a:t>
            </a:r>
            <a:r>
              <a:rPr sz="2000" spc="-25" dirty="0">
                <a:solidFill>
                  <a:srgbClr val="FFC000"/>
                </a:solidFill>
                <a:latin typeface="Century Schoolbook"/>
                <a:cs typeface="Century Schoolbook"/>
              </a:rPr>
              <a:t>1</a:t>
            </a:r>
            <a:endParaRPr lang="fr-FR" sz="2000" spc="-25" dirty="0">
              <a:solidFill>
                <a:srgbClr val="FFC000"/>
              </a:solidFill>
              <a:latin typeface="Century Schoolbook"/>
              <a:cs typeface="Century Schoolbook"/>
            </a:endParaRP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04A19262-B244-5903-1CA1-167F1BF8F4F5}"/>
              </a:ext>
            </a:extLst>
          </p:cNvPr>
          <p:cNvSpPr txBox="1"/>
          <p:nvPr/>
        </p:nvSpPr>
        <p:spPr>
          <a:xfrm>
            <a:off x="10932809" y="5059555"/>
            <a:ext cx="1021429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solidFill>
                  <a:srgbClr val="00B050"/>
                </a:solidFill>
                <a:latin typeface="Century Schoolbook"/>
                <a:cs typeface="Century Schoolbook"/>
              </a:rPr>
              <a:t>Anchor</a:t>
            </a:r>
            <a:r>
              <a:rPr sz="2000" spc="-15" dirty="0">
                <a:solidFill>
                  <a:srgbClr val="00B050"/>
                </a:solidFill>
                <a:latin typeface="Century Schoolbook"/>
                <a:cs typeface="Century Schoolbook"/>
              </a:rPr>
              <a:t> </a:t>
            </a:r>
            <a:endParaRPr lang="fr-FR" sz="2000" spc="-15" dirty="0">
              <a:solidFill>
                <a:srgbClr val="00B050"/>
              </a:solidFill>
              <a:latin typeface="Century Schoolbook"/>
              <a:cs typeface="Century Schoolbook"/>
            </a:endParaRPr>
          </a:p>
          <a:p>
            <a:pPr marL="12700">
              <a:spcBef>
                <a:spcPts val="100"/>
              </a:spcBef>
            </a:pPr>
            <a:r>
              <a:rPr sz="2000" dirty="0">
                <a:solidFill>
                  <a:srgbClr val="00B050"/>
                </a:solidFill>
                <a:latin typeface="Century Schoolbook"/>
                <a:cs typeface="Century Schoolbook"/>
              </a:rPr>
              <a:t>box</a:t>
            </a:r>
            <a:r>
              <a:rPr sz="2000" spc="-11" dirty="0">
                <a:solidFill>
                  <a:srgbClr val="00B050"/>
                </a:solidFill>
                <a:latin typeface="Century Schoolbook"/>
                <a:cs typeface="Century Schoolbook"/>
              </a:rPr>
              <a:t> </a:t>
            </a:r>
            <a:r>
              <a:rPr lang="fr-FR" sz="2000" spc="-25" dirty="0">
                <a:solidFill>
                  <a:srgbClr val="00B050"/>
                </a:solidFill>
                <a:latin typeface="Century Schoolbook"/>
                <a:cs typeface="Century Schoolbook"/>
              </a:rPr>
              <a:t>2</a:t>
            </a:r>
            <a:endParaRPr sz="2000" dirty="0">
              <a:solidFill>
                <a:srgbClr val="00B050"/>
              </a:solidFill>
              <a:latin typeface="Century Schoolbook"/>
              <a:cs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14154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/>
      <p:bldP spid="31" grpId="0"/>
      <p:bldP spid="32" grpId="0" animBg="1"/>
      <p:bldP spid="33" grpId="0" animBg="1"/>
      <p:bldP spid="36" grpId="0"/>
      <p:bldP spid="37" grpId="0" animBg="1"/>
      <p:bldP spid="38" grpId="0" animBg="1"/>
      <p:bldP spid="39" grpId="0"/>
      <p:bldP spid="4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YOLO: You Only Look Once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6169" name="Title 1">
            <a:extLst>
              <a:ext uri="{FF2B5EF4-FFF2-40B4-BE49-F238E27FC236}">
                <a16:creationId xmlns:a16="http://schemas.microsoft.com/office/drawing/2014/main" id="{F1CA21B1-60FE-ACA5-BBB5-067F12770A51}"/>
              </a:ext>
            </a:extLst>
          </p:cNvPr>
          <p:cNvSpPr txBox="1">
            <a:spLocks/>
          </p:cNvSpPr>
          <p:nvPr/>
        </p:nvSpPr>
        <p:spPr>
          <a:xfrm>
            <a:off x="1056217" y="1311198"/>
            <a:ext cx="10233454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Anchor Box Method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C1840BB-5569-88F1-102F-7544526F3635}"/>
              </a:ext>
            </a:extLst>
          </p:cNvPr>
          <p:cNvSpPr txBox="1">
            <a:spLocks/>
          </p:cNvSpPr>
          <p:nvPr/>
        </p:nvSpPr>
        <p:spPr>
          <a:xfrm>
            <a:off x="761998" y="1243312"/>
            <a:ext cx="10515600" cy="1325563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NZ" spc="-11" dirty="0"/>
              <a:t>Non-</a:t>
            </a:r>
            <a:r>
              <a:rPr lang="en-NZ" dirty="0"/>
              <a:t>max</a:t>
            </a:r>
            <a:r>
              <a:rPr lang="en-NZ" spc="5" dirty="0"/>
              <a:t> </a:t>
            </a:r>
            <a:r>
              <a:rPr lang="en-NZ" dirty="0"/>
              <a:t>suppression</a:t>
            </a:r>
            <a:r>
              <a:rPr lang="en-NZ" spc="11" dirty="0"/>
              <a:t> </a:t>
            </a:r>
            <a:r>
              <a:rPr lang="en-NZ" spc="-11" dirty="0"/>
              <a:t>example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F65D553E-4E85-C5B3-0B10-45A425F57DBF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38</a:t>
            </a:fld>
            <a:endParaRPr lang="en-NZ"/>
          </a:p>
        </p:txBody>
      </p:sp>
      <p:sp>
        <p:nvSpPr>
          <p:cNvPr id="34" name="object 3">
            <a:extLst>
              <a:ext uri="{FF2B5EF4-FFF2-40B4-BE49-F238E27FC236}">
                <a16:creationId xmlns:a16="http://schemas.microsoft.com/office/drawing/2014/main" id="{63447652-7678-9270-416C-9D60F8F77C8B}"/>
              </a:ext>
            </a:extLst>
          </p:cNvPr>
          <p:cNvSpPr txBox="1"/>
          <p:nvPr/>
        </p:nvSpPr>
        <p:spPr>
          <a:xfrm>
            <a:off x="897502" y="2215645"/>
            <a:ext cx="4827026" cy="4340227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>
              <a:spcBef>
                <a:spcPts val="1345"/>
              </a:spcBef>
            </a:pPr>
            <a:r>
              <a:rPr sz="3200" spc="-11" dirty="0">
                <a:cs typeface="Century Schoolbook"/>
              </a:rPr>
              <a:t>Previously</a:t>
            </a:r>
            <a:r>
              <a:rPr sz="2800" spc="-11" dirty="0">
                <a:cs typeface="Century Schoolbook"/>
              </a:rPr>
              <a:t>:</a:t>
            </a:r>
            <a:endParaRPr sz="2800" dirty="0">
              <a:cs typeface="Century Schoolbook"/>
            </a:endParaRPr>
          </a:p>
          <a:p>
            <a:pPr marL="587996" marR="5080">
              <a:lnSpc>
                <a:spcPct val="100699"/>
              </a:lnSpc>
              <a:spcBef>
                <a:spcPts val="1080"/>
              </a:spcBef>
            </a:pPr>
            <a:r>
              <a:rPr sz="2400" dirty="0">
                <a:cs typeface="Century Schoolbook"/>
              </a:rPr>
              <a:t>Each</a:t>
            </a:r>
            <a:r>
              <a:rPr sz="2400" spc="-25" dirty="0">
                <a:cs typeface="Century Schoolbook"/>
              </a:rPr>
              <a:t> </a:t>
            </a:r>
            <a:r>
              <a:rPr sz="2400" dirty="0">
                <a:cs typeface="Century Schoolbook"/>
              </a:rPr>
              <a:t>object</a:t>
            </a:r>
            <a:r>
              <a:rPr sz="2400" spc="-5" dirty="0">
                <a:cs typeface="Century Schoolbook"/>
              </a:rPr>
              <a:t> </a:t>
            </a:r>
            <a:r>
              <a:rPr sz="2400" dirty="0">
                <a:cs typeface="Century Schoolbook"/>
              </a:rPr>
              <a:t>in</a:t>
            </a:r>
            <a:r>
              <a:rPr sz="2400" spc="-11" dirty="0">
                <a:cs typeface="Century Schoolbook"/>
              </a:rPr>
              <a:t> training </a:t>
            </a:r>
            <a:r>
              <a:rPr sz="2400" dirty="0">
                <a:cs typeface="Century Schoolbook"/>
              </a:rPr>
              <a:t>image</a:t>
            </a:r>
            <a:r>
              <a:rPr sz="2400" spc="-5" dirty="0">
                <a:cs typeface="Century Schoolbook"/>
              </a:rPr>
              <a:t> </a:t>
            </a:r>
            <a:r>
              <a:rPr sz="2400" dirty="0">
                <a:cs typeface="Century Schoolbook"/>
              </a:rPr>
              <a:t>is assigned</a:t>
            </a:r>
            <a:r>
              <a:rPr sz="2400" spc="-5" dirty="0">
                <a:cs typeface="Century Schoolbook"/>
              </a:rPr>
              <a:t> </a:t>
            </a:r>
            <a:r>
              <a:rPr sz="2400" dirty="0">
                <a:cs typeface="Century Schoolbook"/>
              </a:rPr>
              <a:t>to </a:t>
            </a:r>
            <a:r>
              <a:rPr lang="en-NZ" sz="2400" dirty="0">
                <a:cs typeface="Century Schoolbook"/>
              </a:rPr>
              <a:t>a </a:t>
            </a:r>
            <a:r>
              <a:rPr sz="2400" spc="-20" dirty="0">
                <a:cs typeface="Century Schoolbook"/>
              </a:rPr>
              <a:t>grid </a:t>
            </a:r>
            <a:r>
              <a:rPr sz="2400" dirty="0">
                <a:cs typeface="Century Schoolbook"/>
              </a:rPr>
              <a:t>cell</a:t>
            </a:r>
            <a:r>
              <a:rPr sz="2400" spc="-11" dirty="0">
                <a:cs typeface="Century Schoolbook"/>
              </a:rPr>
              <a:t> </a:t>
            </a:r>
            <a:r>
              <a:rPr sz="2400" dirty="0">
                <a:cs typeface="Century Schoolbook"/>
              </a:rPr>
              <a:t>that</a:t>
            </a:r>
            <a:r>
              <a:rPr sz="2400" spc="-11" dirty="0">
                <a:cs typeface="Century Schoolbook"/>
              </a:rPr>
              <a:t> </a:t>
            </a:r>
            <a:r>
              <a:rPr sz="2400" dirty="0">
                <a:cs typeface="Century Schoolbook"/>
              </a:rPr>
              <a:t>contains</a:t>
            </a:r>
            <a:r>
              <a:rPr sz="2400" spc="-11" dirty="0">
                <a:cs typeface="Century Schoolbook"/>
              </a:rPr>
              <a:t> </a:t>
            </a:r>
            <a:r>
              <a:rPr sz="2400" spc="-20" dirty="0">
                <a:cs typeface="Century Schoolbook"/>
              </a:rPr>
              <a:t>that </a:t>
            </a:r>
            <a:r>
              <a:rPr sz="2400" dirty="0">
                <a:cs typeface="Century Schoolbook"/>
              </a:rPr>
              <a:t>object’s</a:t>
            </a:r>
            <a:r>
              <a:rPr sz="2400" spc="-11" dirty="0">
                <a:cs typeface="Century Schoolbook"/>
              </a:rPr>
              <a:t> midpoint.</a:t>
            </a:r>
            <a:endParaRPr lang="fr-FR" sz="2400" spc="-11" dirty="0">
              <a:cs typeface="Century Schoolbook"/>
            </a:endParaRPr>
          </a:p>
          <a:p>
            <a:pPr marL="587996" marR="5080">
              <a:lnSpc>
                <a:spcPct val="100699"/>
              </a:lnSpc>
              <a:spcBef>
                <a:spcPts val="1080"/>
              </a:spcBef>
            </a:pPr>
            <a:endParaRPr lang="en-NZ" sz="2400" spc="-11" dirty="0">
              <a:cs typeface="Century Schoolbook"/>
            </a:endParaRPr>
          </a:p>
          <a:p>
            <a:pPr marL="587996" marR="5080">
              <a:lnSpc>
                <a:spcPct val="100699"/>
              </a:lnSpc>
              <a:spcBef>
                <a:spcPts val="1080"/>
              </a:spcBef>
            </a:pPr>
            <a:endParaRPr lang="en-NZ" sz="2400" spc="-11" dirty="0">
              <a:cs typeface="Century Schoolbook"/>
            </a:endParaRPr>
          </a:p>
          <a:p>
            <a:pPr marL="587996" marR="5080">
              <a:lnSpc>
                <a:spcPct val="100699"/>
              </a:lnSpc>
              <a:spcBef>
                <a:spcPts val="1080"/>
              </a:spcBef>
            </a:pPr>
            <a:r>
              <a:rPr lang="en-NZ" sz="2400" spc="-11" dirty="0">
                <a:cs typeface="Century Schoolbook"/>
              </a:rPr>
              <a:t>Output (for each grid cell and 3 classes) </a:t>
            </a:r>
          </a:p>
          <a:p>
            <a:pPr marL="587996" marR="5080">
              <a:lnSpc>
                <a:spcPct val="100699"/>
              </a:lnSpc>
              <a:spcBef>
                <a:spcPts val="1080"/>
              </a:spcBef>
            </a:pPr>
            <a:r>
              <a:rPr lang="en-NZ" sz="2400" spc="-11" dirty="0">
                <a:cs typeface="Century Schoolbook"/>
              </a:rPr>
              <a:t>y: 3</a:t>
            </a:r>
            <a:r>
              <a:rPr lang="en-NZ" sz="2400" spc="-11" dirty="0">
                <a:cs typeface="Cambria Math"/>
              </a:rPr>
              <a:t>×3×8</a:t>
            </a:r>
            <a:r>
              <a:rPr lang="en-NZ" sz="2400" spc="-11" dirty="0">
                <a:cs typeface="Century Schoolbook"/>
              </a:rPr>
              <a:t>  </a:t>
            </a:r>
            <a:endParaRPr sz="2400" dirty="0">
              <a:cs typeface="Century Schoolbook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93E4D7F4-F900-8C3F-C17D-69CDBB040F39}"/>
              </a:ext>
            </a:extLst>
          </p:cNvPr>
          <p:cNvSpPr txBox="1"/>
          <p:nvPr/>
        </p:nvSpPr>
        <p:spPr>
          <a:xfrm>
            <a:off x="6171143" y="1963308"/>
            <a:ext cx="4964640" cy="5125121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653398" indent="-641335">
              <a:spcBef>
                <a:spcPts val="1345"/>
              </a:spcBef>
            </a:pPr>
            <a:r>
              <a:rPr sz="3200" dirty="0">
                <a:cs typeface="Century Schoolbook"/>
              </a:rPr>
              <a:t>With</a:t>
            </a:r>
            <a:r>
              <a:rPr sz="3200" spc="-15" dirty="0">
                <a:cs typeface="Century Schoolbook"/>
              </a:rPr>
              <a:t> </a:t>
            </a:r>
            <a:r>
              <a:rPr sz="3200" dirty="0">
                <a:cs typeface="Century Schoolbook"/>
              </a:rPr>
              <a:t>two</a:t>
            </a:r>
            <a:r>
              <a:rPr sz="3200" spc="-11" dirty="0">
                <a:cs typeface="Century Schoolbook"/>
              </a:rPr>
              <a:t> </a:t>
            </a:r>
            <a:r>
              <a:rPr sz="3200" dirty="0">
                <a:cs typeface="Century Schoolbook"/>
              </a:rPr>
              <a:t>anchor</a:t>
            </a:r>
            <a:r>
              <a:rPr sz="3200" spc="-5" dirty="0">
                <a:cs typeface="Century Schoolbook"/>
              </a:rPr>
              <a:t> </a:t>
            </a:r>
            <a:r>
              <a:rPr sz="3200" spc="-11" dirty="0">
                <a:cs typeface="Century Schoolbook"/>
              </a:rPr>
              <a:t>boxes:</a:t>
            </a:r>
            <a:endParaRPr sz="3200" dirty="0">
              <a:cs typeface="Century Schoolbook"/>
            </a:endParaRPr>
          </a:p>
          <a:p>
            <a:pPr marL="653398" marR="5080">
              <a:spcBef>
                <a:spcPts val="1105"/>
              </a:spcBef>
            </a:pPr>
            <a:r>
              <a:rPr sz="2400" dirty="0">
                <a:cs typeface="Century Schoolbook"/>
              </a:rPr>
              <a:t>Each</a:t>
            </a:r>
            <a:r>
              <a:rPr sz="2400" spc="-25" dirty="0">
                <a:cs typeface="Century Schoolbook"/>
              </a:rPr>
              <a:t> </a:t>
            </a:r>
            <a:r>
              <a:rPr sz="2400" dirty="0">
                <a:cs typeface="Century Schoolbook"/>
              </a:rPr>
              <a:t>object</a:t>
            </a:r>
            <a:r>
              <a:rPr sz="2400" spc="-5" dirty="0">
                <a:cs typeface="Century Schoolbook"/>
              </a:rPr>
              <a:t> </a:t>
            </a:r>
            <a:r>
              <a:rPr sz="2400" dirty="0">
                <a:cs typeface="Century Schoolbook"/>
              </a:rPr>
              <a:t>in</a:t>
            </a:r>
            <a:r>
              <a:rPr sz="2400" spc="-11" dirty="0">
                <a:cs typeface="Century Schoolbook"/>
              </a:rPr>
              <a:t> training </a:t>
            </a:r>
            <a:r>
              <a:rPr sz="2400" dirty="0">
                <a:cs typeface="Century Schoolbook"/>
              </a:rPr>
              <a:t>image</a:t>
            </a:r>
            <a:r>
              <a:rPr sz="2400" spc="-5" dirty="0">
                <a:cs typeface="Century Schoolbook"/>
              </a:rPr>
              <a:t> </a:t>
            </a:r>
            <a:r>
              <a:rPr sz="2400" dirty="0">
                <a:cs typeface="Century Schoolbook"/>
              </a:rPr>
              <a:t>is assigned</a:t>
            </a:r>
            <a:r>
              <a:rPr sz="2400" spc="-5" dirty="0">
                <a:cs typeface="Century Schoolbook"/>
              </a:rPr>
              <a:t> </a:t>
            </a:r>
            <a:r>
              <a:rPr sz="2400" dirty="0">
                <a:cs typeface="Century Schoolbook"/>
              </a:rPr>
              <a:t>to </a:t>
            </a:r>
            <a:r>
              <a:rPr sz="2400" spc="-20" dirty="0">
                <a:cs typeface="Century Schoolbook"/>
              </a:rPr>
              <a:t>grid</a:t>
            </a:r>
            <a:r>
              <a:rPr lang="en-NZ" sz="2400" spc="-20" dirty="0">
                <a:cs typeface="Century Schoolbook"/>
              </a:rPr>
              <a:t> a</a:t>
            </a:r>
            <a:r>
              <a:rPr sz="2400" spc="-20" dirty="0">
                <a:cs typeface="Century Schoolbook"/>
              </a:rPr>
              <a:t> </a:t>
            </a:r>
            <a:r>
              <a:rPr sz="2400" dirty="0">
                <a:cs typeface="Century Schoolbook"/>
              </a:rPr>
              <a:t>cell</a:t>
            </a:r>
            <a:r>
              <a:rPr sz="2400" spc="-20" dirty="0">
                <a:cs typeface="Century Schoolbook"/>
              </a:rPr>
              <a:t> </a:t>
            </a:r>
            <a:r>
              <a:rPr sz="2400" dirty="0">
                <a:cs typeface="Century Schoolbook"/>
              </a:rPr>
              <a:t>that</a:t>
            </a:r>
            <a:r>
              <a:rPr sz="2400" spc="-11" dirty="0">
                <a:cs typeface="Century Schoolbook"/>
              </a:rPr>
              <a:t> </a:t>
            </a:r>
            <a:r>
              <a:rPr sz="2400" dirty="0">
                <a:cs typeface="Century Schoolbook"/>
              </a:rPr>
              <a:t>contains</a:t>
            </a:r>
            <a:r>
              <a:rPr sz="2400" spc="-11" dirty="0">
                <a:cs typeface="Century Schoolbook"/>
              </a:rPr>
              <a:t> </a:t>
            </a:r>
            <a:r>
              <a:rPr lang="en-NZ" sz="2400" spc="-11" dirty="0">
                <a:cs typeface="Century Schoolbook"/>
              </a:rPr>
              <a:t>that </a:t>
            </a:r>
            <a:r>
              <a:rPr sz="2400" spc="-11" dirty="0">
                <a:cs typeface="Century Schoolbook"/>
              </a:rPr>
              <a:t>object’s </a:t>
            </a:r>
            <a:r>
              <a:rPr sz="2400" dirty="0">
                <a:cs typeface="Century Schoolbook"/>
              </a:rPr>
              <a:t>midpoint</a:t>
            </a:r>
            <a:r>
              <a:rPr lang="en-NZ" sz="2400" dirty="0">
                <a:cs typeface="Century Schoolbook"/>
              </a:rPr>
              <a:t>,</a:t>
            </a:r>
            <a:r>
              <a:rPr sz="2400" spc="-15" dirty="0">
                <a:cs typeface="Century Schoolbook"/>
              </a:rPr>
              <a:t> </a:t>
            </a:r>
            <a:r>
              <a:rPr sz="2400" dirty="0">
                <a:cs typeface="Century Schoolbook"/>
              </a:rPr>
              <a:t>and</a:t>
            </a:r>
            <a:r>
              <a:rPr sz="2400" spc="-20" dirty="0">
                <a:cs typeface="Century Schoolbook"/>
              </a:rPr>
              <a:t> </a:t>
            </a:r>
            <a:r>
              <a:rPr sz="2400" dirty="0">
                <a:cs typeface="Century Schoolbook"/>
              </a:rPr>
              <a:t>anchor</a:t>
            </a:r>
            <a:r>
              <a:rPr sz="2400" spc="-11" dirty="0">
                <a:cs typeface="Century Schoolbook"/>
              </a:rPr>
              <a:t> </a:t>
            </a:r>
            <a:r>
              <a:rPr sz="2400" spc="-25" dirty="0">
                <a:cs typeface="Century Schoolbook"/>
              </a:rPr>
              <a:t>box </a:t>
            </a:r>
            <a:r>
              <a:rPr sz="2400" dirty="0">
                <a:cs typeface="Century Schoolbook"/>
              </a:rPr>
              <a:t>for</a:t>
            </a:r>
            <a:r>
              <a:rPr sz="2400" spc="-15" dirty="0">
                <a:cs typeface="Century Schoolbook"/>
              </a:rPr>
              <a:t> </a:t>
            </a:r>
            <a:r>
              <a:rPr sz="2400" dirty="0">
                <a:cs typeface="Century Schoolbook"/>
              </a:rPr>
              <a:t>the</a:t>
            </a:r>
            <a:r>
              <a:rPr sz="2400" spc="-5" dirty="0">
                <a:cs typeface="Century Schoolbook"/>
              </a:rPr>
              <a:t> </a:t>
            </a:r>
            <a:r>
              <a:rPr sz="2400" dirty="0">
                <a:cs typeface="Century Schoolbook"/>
              </a:rPr>
              <a:t>grid</a:t>
            </a:r>
            <a:r>
              <a:rPr sz="2400" spc="-5" dirty="0">
                <a:cs typeface="Century Schoolbook"/>
              </a:rPr>
              <a:t> </a:t>
            </a:r>
            <a:r>
              <a:rPr sz="2400" dirty="0">
                <a:cs typeface="Century Schoolbook"/>
              </a:rPr>
              <a:t>cell </a:t>
            </a:r>
            <a:r>
              <a:rPr sz="2400" spc="-20" dirty="0">
                <a:cs typeface="Century Schoolbook"/>
              </a:rPr>
              <a:t>with </a:t>
            </a:r>
            <a:r>
              <a:rPr sz="2400" dirty="0">
                <a:cs typeface="Century Schoolbook"/>
              </a:rPr>
              <a:t>highest </a:t>
            </a:r>
            <a:r>
              <a:rPr sz="2400" spc="-20" dirty="0" err="1">
                <a:cs typeface="Century Schoolbook"/>
              </a:rPr>
              <a:t>IoU</a:t>
            </a:r>
            <a:r>
              <a:rPr sz="2400" spc="-20" dirty="0">
                <a:cs typeface="Century Schoolbook"/>
              </a:rPr>
              <a:t>.</a:t>
            </a:r>
            <a:endParaRPr lang="fr-FR" sz="2400" spc="-20" dirty="0">
              <a:cs typeface="Century Schoolbook"/>
            </a:endParaRPr>
          </a:p>
          <a:p>
            <a:pPr marL="653398" marR="5080">
              <a:spcBef>
                <a:spcPts val="1105"/>
              </a:spcBef>
            </a:pPr>
            <a:endParaRPr lang="fr-FR" sz="2400" spc="-20" dirty="0">
              <a:cs typeface="Century Schoolbook"/>
            </a:endParaRPr>
          </a:p>
          <a:p>
            <a:pPr marL="653398" marR="5080">
              <a:spcBef>
                <a:spcPts val="1105"/>
              </a:spcBef>
            </a:pPr>
            <a:r>
              <a:rPr lang="en-NZ" sz="2400" spc="-11" dirty="0">
                <a:cs typeface="Century Schoolbook"/>
              </a:rPr>
              <a:t>Output (for each grid cell, 3 classes, and 2 anchor boxes) </a:t>
            </a:r>
          </a:p>
          <a:p>
            <a:pPr marL="653398" marR="5080">
              <a:spcBef>
                <a:spcPts val="1105"/>
              </a:spcBef>
            </a:pPr>
            <a:r>
              <a:rPr lang="en-NZ" sz="2400" spc="-11" dirty="0">
                <a:cs typeface="Century Schoolbook"/>
              </a:rPr>
              <a:t>y: 3</a:t>
            </a:r>
            <a:r>
              <a:rPr lang="en-NZ" sz="2400" spc="-11" dirty="0">
                <a:cs typeface="Cambria Math"/>
              </a:rPr>
              <a:t>×3×16 (</a:t>
            </a:r>
            <a:r>
              <a:rPr lang="en-NZ" sz="2400" spc="-11" dirty="0">
                <a:cs typeface="Century Schoolbook"/>
              </a:rPr>
              <a:t>3</a:t>
            </a:r>
            <a:r>
              <a:rPr lang="en-NZ" sz="2400" spc="-11" dirty="0">
                <a:cs typeface="Cambria Math"/>
              </a:rPr>
              <a:t>×3×2×8)</a:t>
            </a:r>
            <a:endParaRPr lang="en-NZ" sz="2400" dirty="0">
              <a:cs typeface="Century Schoolbook"/>
            </a:endParaRPr>
          </a:p>
          <a:p>
            <a:pPr marL="653398" marR="5080">
              <a:spcBef>
                <a:spcPts val="1105"/>
              </a:spcBef>
            </a:pPr>
            <a:endParaRPr sz="2800" dirty="0">
              <a:cs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988919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YOLO: You Only Look Once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6169" name="Title 1">
            <a:extLst>
              <a:ext uri="{FF2B5EF4-FFF2-40B4-BE49-F238E27FC236}">
                <a16:creationId xmlns:a16="http://schemas.microsoft.com/office/drawing/2014/main" id="{F1CA21B1-60FE-ACA5-BBB5-067F12770A51}"/>
              </a:ext>
            </a:extLst>
          </p:cNvPr>
          <p:cNvSpPr txBox="1">
            <a:spLocks/>
          </p:cNvSpPr>
          <p:nvPr/>
        </p:nvSpPr>
        <p:spPr>
          <a:xfrm>
            <a:off x="1056217" y="1311198"/>
            <a:ext cx="10233454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Anchor Box Method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C1840BB-5569-88F1-102F-7544526F3635}"/>
              </a:ext>
            </a:extLst>
          </p:cNvPr>
          <p:cNvSpPr txBox="1">
            <a:spLocks/>
          </p:cNvSpPr>
          <p:nvPr/>
        </p:nvSpPr>
        <p:spPr>
          <a:xfrm>
            <a:off x="761998" y="1243312"/>
            <a:ext cx="10515600" cy="1325563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NZ" spc="-11"/>
              <a:t>Non-</a:t>
            </a:r>
            <a:r>
              <a:rPr lang="en-NZ"/>
              <a:t>max</a:t>
            </a:r>
            <a:r>
              <a:rPr lang="en-NZ" spc="5"/>
              <a:t> </a:t>
            </a:r>
            <a:r>
              <a:rPr lang="en-NZ"/>
              <a:t>suppression</a:t>
            </a:r>
            <a:r>
              <a:rPr lang="en-NZ" spc="11"/>
              <a:t> </a:t>
            </a:r>
            <a:r>
              <a:rPr lang="en-NZ" spc="-11"/>
              <a:t>example</a:t>
            </a:r>
            <a:endParaRPr lang="en-NZ" spc="-11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F65D553E-4E85-C5B3-0B10-45A425F57DBF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39</a:t>
            </a:fld>
            <a:endParaRPr lang="en-NZ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0E57933-2034-A4EC-C3A7-84816B4DB1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9668934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Can detect multiple objects within a cell, but: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Only one object related to each anchor box per cell (usually enough)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Allows the network to specialise into different object types</a:t>
            </a:r>
          </a:p>
          <a:p>
            <a:pPr marL="342900" indent="-342900"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508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EFD429-BE00-3D78-DC5F-746127AF93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16000"/>
          <a:stretch/>
        </p:blipFill>
        <p:spPr>
          <a:xfrm>
            <a:off x="6547068" y="1740942"/>
            <a:ext cx="4398568" cy="3636085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Clarifications from Last Lecture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Residual</a:t>
            </a:r>
            <a:br>
              <a:rPr lang="en-NZ" b="0" dirty="0">
                <a:solidFill>
                  <a:schemeClr val="tx1"/>
                </a:solidFill>
              </a:rPr>
            </a:br>
            <a:r>
              <a:rPr lang="en-NZ" b="0" dirty="0">
                <a:solidFill>
                  <a:schemeClr val="tx1"/>
                </a:solidFill>
              </a:rPr>
              <a:t>Networks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4</a:t>
            </a:fld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C8D0DC-F542-1FA7-2151-445AB5E4B3DF}"/>
              </a:ext>
            </a:extLst>
          </p:cNvPr>
          <p:cNvSpPr txBox="1"/>
          <p:nvPr/>
        </p:nvSpPr>
        <p:spPr>
          <a:xfrm>
            <a:off x="7548152" y="3717664"/>
            <a:ext cx="934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>
                <a:solidFill>
                  <a:srgbClr val="FF0000"/>
                </a:solidFill>
              </a:rPr>
              <a:t>1x0.1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2F471-627E-B83B-945A-959DBDD8C444}"/>
              </a:ext>
            </a:extLst>
          </p:cNvPr>
          <p:cNvSpPr txBox="1"/>
          <p:nvPr/>
        </p:nvSpPr>
        <p:spPr>
          <a:xfrm>
            <a:off x="9483322" y="37176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73852-99B4-7BFE-FD1D-AAE9A8D7DA29}"/>
              </a:ext>
            </a:extLst>
          </p:cNvPr>
          <p:cNvSpPr txBox="1"/>
          <p:nvPr/>
        </p:nvSpPr>
        <p:spPr>
          <a:xfrm>
            <a:off x="6574227" y="5424658"/>
            <a:ext cx="1916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>
                <a:solidFill>
                  <a:srgbClr val="FF0000"/>
                </a:solidFill>
              </a:rPr>
              <a:t>1 + 1x0.1x0.1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F339F85-E3DB-0A3D-4918-736E0526F9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9290386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Avoids vanishing gradients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337A2-D8F5-0777-FAED-C489BAA1AAF3}"/>
              </a:ext>
            </a:extLst>
          </p:cNvPr>
          <p:cNvSpPr txBox="1"/>
          <p:nvPr/>
        </p:nvSpPr>
        <p:spPr>
          <a:xfrm>
            <a:off x="8193608" y="1399250"/>
            <a:ext cx="48605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Z" sz="2800" dirty="0"/>
              <a:t>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677F34-D41F-7D51-5820-F6699BD5C4EA}"/>
              </a:ext>
            </a:extLst>
          </p:cNvPr>
          <p:cNvSpPr txBox="1"/>
          <p:nvPr/>
        </p:nvSpPr>
        <p:spPr>
          <a:xfrm>
            <a:off x="7017948" y="4745923"/>
            <a:ext cx="1400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>
                <a:solidFill>
                  <a:srgbClr val="FF0000"/>
                </a:solidFill>
              </a:rPr>
              <a:t>1x0.1x0.1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E530CA-DC3B-AC74-1EC1-D0302BA86E27}"/>
              </a:ext>
            </a:extLst>
          </p:cNvPr>
          <p:cNvSpPr txBox="1"/>
          <p:nvPr/>
        </p:nvSpPr>
        <p:spPr>
          <a:xfrm>
            <a:off x="8042355" y="28160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222D-48EA-43AA-6CA5-14EA1423E7D9}"/>
              </a:ext>
            </a:extLst>
          </p:cNvPr>
          <p:cNvSpPr txBox="1"/>
          <p:nvPr/>
        </p:nvSpPr>
        <p:spPr>
          <a:xfrm>
            <a:off x="8023529" y="20277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D3A27F-8A8A-DF31-70A3-953CE8D5C846}"/>
              </a:ext>
            </a:extLst>
          </p:cNvPr>
          <p:cNvCxnSpPr>
            <a:cxnSpLocks/>
          </p:cNvCxnSpPr>
          <p:nvPr/>
        </p:nvCxnSpPr>
        <p:spPr>
          <a:xfrm flipV="1">
            <a:off x="8363687" y="5299257"/>
            <a:ext cx="0" cy="5665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076FD40-F149-CA56-6260-91BA6654E135}"/>
              </a:ext>
            </a:extLst>
          </p:cNvPr>
          <p:cNvSpPr txBox="1"/>
          <p:nvPr/>
        </p:nvSpPr>
        <p:spPr>
          <a:xfrm>
            <a:off x="8178380" y="581696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4237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endParaRPr lang="en-NZ" sz="2800" b="0" dirty="0">
              <a:solidFill>
                <a:schemeClr val="bg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40</a:t>
            </a:fld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0B86F-E730-FE5A-3718-53F013C00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9668934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Computer vision tasks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Classification, localisation, landmark detection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Object Detection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Sliding window method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Bounding box prediction (YOLO)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Anchor boxes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b="1" i="1" dirty="0">
                <a:solidFill>
                  <a:schemeClr val="accent1">
                    <a:lumMod val="75000"/>
                  </a:schemeClr>
                </a:solidFill>
              </a:rPr>
              <a:t>Putting it all together</a:t>
            </a:r>
          </a:p>
          <a:p>
            <a:pPr marL="1028700" lvl="1" indent="-342900"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109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1" name="object 3">
            <a:extLst>
              <a:ext uri="{FF2B5EF4-FFF2-40B4-BE49-F238E27FC236}">
                <a16:creationId xmlns:a16="http://schemas.microsoft.com/office/drawing/2014/main" id="{47C533ED-87CE-5DE4-C878-0A92C35C7316}"/>
              </a:ext>
            </a:extLst>
          </p:cNvPr>
          <p:cNvSpPr txBox="1"/>
          <p:nvPr/>
        </p:nvSpPr>
        <p:spPr>
          <a:xfrm>
            <a:off x="10859957" y="6074683"/>
            <a:ext cx="1109404" cy="6884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6200"/>
              </a:lnSpc>
              <a:spcBef>
                <a:spcPts val="100"/>
              </a:spcBef>
            </a:pPr>
            <a:r>
              <a:rPr lang="fr-FR" dirty="0">
                <a:latin typeface="Century Schoolbook"/>
                <a:cs typeface="Century Schoolbook"/>
              </a:rPr>
              <a:t>y</a:t>
            </a:r>
          </a:p>
          <a:p>
            <a:pPr marL="12700" marR="5080">
              <a:lnSpc>
                <a:spcPct val="126200"/>
              </a:lnSpc>
              <a:spcBef>
                <a:spcPts val="100"/>
              </a:spcBef>
            </a:pPr>
            <a:r>
              <a:rPr lang="fr-FR" dirty="0">
                <a:latin typeface="Century Schoolbook"/>
                <a:cs typeface="Century Schoolbook"/>
              </a:rPr>
              <a:t>3</a:t>
            </a:r>
            <a:r>
              <a:rPr lang="en-NZ" spc="-11" dirty="0">
                <a:latin typeface="Cambria Math"/>
                <a:cs typeface="Cambria Math"/>
              </a:rPr>
              <a:t> × </a:t>
            </a:r>
            <a:r>
              <a:rPr lang="fr-FR" dirty="0">
                <a:latin typeface="Century Schoolbook"/>
                <a:cs typeface="Century Schoolbook"/>
              </a:rPr>
              <a:t>3</a:t>
            </a:r>
            <a:r>
              <a:rPr lang="en-NZ" spc="-11" dirty="0">
                <a:latin typeface="Cambria Math"/>
                <a:cs typeface="Cambria Math"/>
              </a:rPr>
              <a:t> × </a:t>
            </a:r>
            <a:r>
              <a:rPr lang="fr-FR" dirty="0">
                <a:latin typeface="Century Schoolbook"/>
                <a:cs typeface="Cambria Math"/>
              </a:rPr>
              <a:t>16</a:t>
            </a:r>
            <a:endParaRPr dirty="0">
              <a:latin typeface="Century Schoolbook"/>
              <a:cs typeface="Century Schoolbook"/>
            </a:endParaRPr>
          </a:p>
        </p:txBody>
      </p:sp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YOLO: You Only Look Once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6169" name="Title 1">
            <a:extLst>
              <a:ext uri="{FF2B5EF4-FFF2-40B4-BE49-F238E27FC236}">
                <a16:creationId xmlns:a16="http://schemas.microsoft.com/office/drawing/2014/main" id="{F1CA21B1-60FE-ACA5-BBB5-067F12770A51}"/>
              </a:ext>
            </a:extLst>
          </p:cNvPr>
          <p:cNvSpPr txBox="1">
            <a:spLocks/>
          </p:cNvSpPr>
          <p:nvPr/>
        </p:nvSpPr>
        <p:spPr>
          <a:xfrm>
            <a:off x="1056217" y="1311198"/>
            <a:ext cx="10233454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Training YOLO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C1840BB-5569-88F1-102F-7544526F3635}"/>
              </a:ext>
            </a:extLst>
          </p:cNvPr>
          <p:cNvSpPr txBox="1">
            <a:spLocks/>
          </p:cNvSpPr>
          <p:nvPr/>
        </p:nvSpPr>
        <p:spPr>
          <a:xfrm>
            <a:off x="761998" y="1243312"/>
            <a:ext cx="10515600" cy="1325563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NZ" spc="-11"/>
              <a:t>Non-</a:t>
            </a:r>
            <a:r>
              <a:rPr lang="en-NZ"/>
              <a:t>max</a:t>
            </a:r>
            <a:r>
              <a:rPr lang="en-NZ" spc="5"/>
              <a:t> </a:t>
            </a:r>
            <a:r>
              <a:rPr lang="en-NZ"/>
              <a:t>suppression</a:t>
            </a:r>
            <a:r>
              <a:rPr lang="en-NZ" spc="11"/>
              <a:t> </a:t>
            </a:r>
            <a:r>
              <a:rPr lang="en-NZ" spc="-11"/>
              <a:t>example</a:t>
            </a:r>
            <a:endParaRPr lang="en-NZ" spc="-1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99EAFA-4B23-1B10-407F-70CA919BF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9DFE5681-3B92-464D-965D-CB391C886606}"/>
              </a:ext>
            </a:extLst>
          </p:cNvPr>
          <p:cNvSpPr txBox="1"/>
          <p:nvPr/>
        </p:nvSpPr>
        <p:spPr>
          <a:xfrm>
            <a:off x="603885" y="5717373"/>
            <a:ext cx="267335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56554" algn="l"/>
              </a:tabLst>
            </a:pPr>
            <a:r>
              <a:rPr sz="3200" spc="-51" dirty="0">
                <a:latin typeface="Century Schoolbook"/>
                <a:cs typeface="Century Schoolbook"/>
              </a:rPr>
              <a:t>y</a:t>
            </a:r>
            <a:r>
              <a:rPr sz="3200" dirty="0">
                <a:latin typeface="Century Schoolbook"/>
                <a:cs typeface="Century Schoolbook"/>
              </a:rPr>
              <a:t>	is</a:t>
            </a:r>
            <a:r>
              <a:rPr sz="3200" spc="5" dirty="0">
                <a:latin typeface="Century Schoolbook"/>
                <a:cs typeface="Century Schoolbook"/>
              </a:rPr>
              <a:t> </a:t>
            </a:r>
            <a:r>
              <a:rPr lang="en-NZ" sz="3200" spc="-11" dirty="0">
                <a:latin typeface="Cambria Math"/>
                <a:cs typeface="Cambria Math"/>
              </a:rPr>
              <a:t>3×3×2×8</a:t>
            </a:r>
            <a:endParaRPr sz="3200" dirty="0">
              <a:latin typeface="Cambria Math"/>
              <a:cs typeface="Cambria Math"/>
            </a:endParaRPr>
          </a:p>
        </p:txBody>
      </p:sp>
      <p:pic>
        <p:nvPicPr>
          <p:cNvPr id="33" name="object 5">
            <a:extLst>
              <a:ext uri="{FF2B5EF4-FFF2-40B4-BE49-F238E27FC236}">
                <a16:creationId xmlns:a16="http://schemas.microsoft.com/office/drawing/2014/main" id="{9E8ABA6F-0343-1511-9775-E837CAD13EC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0099" y="2230486"/>
            <a:ext cx="3261752" cy="2896115"/>
          </a:xfrm>
          <a:prstGeom prst="rect">
            <a:avLst/>
          </a:prstGeom>
        </p:spPr>
      </p:pic>
      <p:graphicFrame>
        <p:nvGraphicFramePr>
          <p:cNvPr id="34" name="object 6">
            <a:extLst>
              <a:ext uri="{FF2B5EF4-FFF2-40B4-BE49-F238E27FC236}">
                <a16:creationId xmlns:a16="http://schemas.microsoft.com/office/drawing/2014/main" id="{1954A8C3-5FAE-9856-E2CE-AAE3BBA10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383063"/>
              </p:ext>
            </p:extLst>
          </p:nvPr>
        </p:nvGraphicFramePr>
        <p:xfrm>
          <a:off x="630099" y="2222671"/>
          <a:ext cx="3241562" cy="28804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01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4572C4"/>
                      </a:solidFill>
                      <a:prstDash val="solid"/>
                    </a:lnL>
                    <a:lnR w="57150">
                      <a:solidFill>
                        <a:srgbClr val="4572C4"/>
                      </a:solidFill>
                      <a:prstDash val="solid"/>
                    </a:lnR>
                    <a:lnT w="57150">
                      <a:solidFill>
                        <a:srgbClr val="4572C4"/>
                      </a:solidFill>
                      <a:prstDash val="solid"/>
                    </a:lnT>
                    <a:lnB w="57150">
                      <a:solidFill>
                        <a:srgbClr val="45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4572C4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01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4572C4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B0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01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B05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B050"/>
                      </a:solidFill>
                      <a:prstDash val="solid"/>
                    </a:lnL>
                    <a:lnR w="57150">
                      <a:solidFill>
                        <a:srgbClr val="00B050"/>
                      </a:solidFill>
                      <a:prstDash val="solid"/>
                    </a:lnR>
                    <a:lnT w="57150">
                      <a:solidFill>
                        <a:srgbClr val="00B050"/>
                      </a:solidFill>
                      <a:prstDash val="solid"/>
                    </a:lnT>
                    <a:lnB w="57150">
                      <a:solidFill>
                        <a:srgbClr val="00B0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B05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" name="object 7">
            <a:extLst>
              <a:ext uri="{FF2B5EF4-FFF2-40B4-BE49-F238E27FC236}">
                <a16:creationId xmlns:a16="http://schemas.microsoft.com/office/drawing/2014/main" id="{4727129D-21C2-258D-87B4-3FE18AC0444C}"/>
              </a:ext>
            </a:extLst>
          </p:cNvPr>
          <p:cNvSpPr txBox="1"/>
          <p:nvPr/>
        </p:nvSpPr>
        <p:spPr>
          <a:xfrm>
            <a:off x="5491839" y="3166044"/>
            <a:ext cx="24384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dirty="0">
                <a:latin typeface="Century Schoolbook"/>
                <a:cs typeface="Century Schoolbook"/>
              </a:rPr>
              <a:t>y</a:t>
            </a:r>
            <a:endParaRPr sz="3200">
              <a:latin typeface="Century Schoolbook"/>
              <a:cs typeface="Century Schoolbook"/>
            </a:endParaRPr>
          </a:p>
        </p:txBody>
      </p:sp>
      <p:sp>
        <p:nvSpPr>
          <p:cNvPr id="51" name="object 8">
            <a:extLst>
              <a:ext uri="{FF2B5EF4-FFF2-40B4-BE49-F238E27FC236}">
                <a16:creationId xmlns:a16="http://schemas.microsoft.com/office/drawing/2014/main" id="{B6ED9A3E-253D-0D07-BF4E-4C8F93F0BD25}"/>
              </a:ext>
            </a:extLst>
          </p:cNvPr>
          <p:cNvSpPr/>
          <p:nvPr/>
        </p:nvSpPr>
        <p:spPr>
          <a:xfrm>
            <a:off x="8193206" y="1297124"/>
            <a:ext cx="71120" cy="4305300"/>
          </a:xfrm>
          <a:custGeom>
            <a:avLst/>
            <a:gdLst/>
            <a:ahLst/>
            <a:cxnLst/>
            <a:rect l="l" t="t" r="r" b="b"/>
            <a:pathLst>
              <a:path w="71120" h="4305300">
                <a:moveTo>
                  <a:pt x="70929" y="0"/>
                </a:moveTo>
                <a:lnTo>
                  <a:pt x="0" y="0"/>
                </a:lnTo>
                <a:lnTo>
                  <a:pt x="0" y="10160"/>
                </a:lnTo>
                <a:lnTo>
                  <a:pt x="0" y="4295140"/>
                </a:lnTo>
                <a:lnTo>
                  <a:pt x="0" y="4305300"/>
                </a:lnTo>
                <a:lnTo>
                  <a:pt x="70929" y="4305300"/>
                </a:lnTo>
                <a:lnTo>
                  <a:pt x="70929" y="4295140"/>
                </a:lnTo>
                <a:lnTo>
                  <a:pt x="24739" y="4295140"/>
                </a:lnTo>
                <a:lnTo>
                  <a:pt x="24739" y="10160"/>
                </a:lnTo>
                <a:lnTo>
                  <a:pt x="70929" y="10160"/>
                </a:lnTo>
                <a:lnTo>
                  <a:pt x="70929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52" name="object 9">
            <a:extLst>
              <a:ext uri="{FF2B5EF4-FFF2-40B4-BE49-F238E27FC236}">
                <a16:creationId xmlns:a16="http://schemas.microsoft.com/office/drawing/2014/main" id="{1D82AEF1-5E59-074B-44A2-97D02E66A17B}"/>
              </a:ext>
            </a:extLst>
          </p:cNvPr>
          <p:cNvSpPr/>
          <p:nvPr/>
        </p:nvSpPr>
        <p:spPr>
          <a:xfrm>
            <a:off x="8406174" y="1297124"/>
            <a:ext cx="71120" cy="4305300"/>
          </a:xfrm>
          <a:custGeom>
            <a:avLst/>
            <a:gdLst/>
            <a:ahLst/>
            <a:cxnLst/>
            <a:rect l="l" t="t" r="r" b="b"/>
            <a:pathLst>
              <a:path w="71120" h="4305300">
                <a:moveTo>
                  <a:pt x="70929" y="0"/>
                </a:moveTo>
                <a:lnTo>
                  <a:pt x="0" y="0"/>
                </a:lnTo>
                <a:lnTo>
                  <a:pt x="0" y="10160"/>
                </a:lnTo>
                <a:lnTo>
                  <a:pt x="46189" y="10160"/>
                </a:lnTo>
                <a:lnTo>
                  <a:pt x="46189" y="4295140"/>
                </a:lnTo>
                <a:lnTo>
                  <a:pt x="0" y="4295140"/>
                </a:lnTo>
                <a:lnTo>
                  <a:pt x="0" y="4305300"/>
                </a:lnTo>
                <a:lnTo>
                  <a:pt x="70929" y="4305300"/>
                </a:lnTo>
                <a:lnTo>
                  <a:pt x="70929" y="4295140"/>
                </a:lnTo>
                <a:lnTo>
                  <a:pt x="70929" y="10160"/>
                </a:lnTo>
                <a:lnTo>
                  <a:pt x="70929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53" name="object 10">
            <a:extLst>
              <a:ext uri="{FF2B5EF4-FFF2-40B4-BE49-F238E27FC236}">
                <a16:creationId xmlns:a16="http://schemas.microsoft.com/office/drawing/2014/main" id="{F64A8530-6A08-6277-DB88-B8A27C286836}"/>
              </a:ext>
            </a:extLst>
          </p:cNvPr>
          <p:cNvSpPr txBox="1"/>
          <p:nvPr/>
        </p:nvSpPr>
        <p:spPr>
          <a:xfrm>
            <a:off x="8255767" y="1155137"/>
            <a:ext cx="159385" cy="453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55"/>
              </a:lnSpc>
              <a:spcBef>
                <a:spcPts val="100"/>
              </a:spcBef>
            </a:pPr>
            <a:r>
              <a:rPr sz="1900" dirty="0">
                <a:solidFill>
                  <a:srgbClr val="0070C0"/>
                </a:solidFill>
                <a:latin typeface="Cambria Math"/>
                <a:cs typeface="Cambria Math"/>
              </a:rPr>
              <a:t>0</a:t>
            </a:r>
          </a:p>
          <a:p>
            <a:pPr marL="28574">
              <a:lnSpc>
                <a:spcPts val="2231"/>
              </a:lnSpc>
            </a:pPr>
            <a:r>
              <a:rPr sz="1900" dirty="0">
                <a:solidFill>
                  <a:srgbClr val="0070C0"/>
                </a:solidFill>
                <a:latin typeface="Cambria Math"/>
                <a:cs typeface="Cambria Math"/>
              </a:rPr>
              <a:t>?</a:t>
            </a:r>
          </a:p>
          <a:p>
            <a:pPr marL="28574">
              <a:lnSpc>
                <a:spcPts val="2231"/>
              </a:lnSpc>
            </a:pPr>
            <a:r>
              <a:rPr sz="1900" dirty="0">
                <a:solidFill>
                  <a:srgbClr val="0070C0"/>
                </a:solidFill>
                <a:latin typeface="Cambria Math"/>
                <a:cs typeface="Cambria Math"/>
              </a:rPr>
              <a:t>?</a:t>
            </a:r>
          </a:p>
          <a:p>
            <a:pPr marL="28574">
              <a:lnSpc>
                <a:spcPts val="2225"/>
              </a:lnSpc>
            </a:pPr>
            <a:r>
              <a:rPr sz="1900" dirty="0">
                <a:solidFill>
                  <a:srgbClr val="0070C0"/>
                </a:solidFill>
                <a:latin typeface="Cambria Math"/>
                <a:cs typeface="Cambria Math"/>
              </a:rPr>
              <a:t>?</a:t>
            </a:r>
          </a:p>
          <a:p>
            <a:pPr marL="28574">
              <a:lnSpc>
                <a:spcPts val="2225"/>
              </a:lnSpc>
            </a:pPr>
            <a:r>
              <a:rPr sz="1900" dirty="0">
                <a:solidFill>
                  <a:srgbClr val="0070C0"/>
                </a:solidFill>
                <a:latin typeface="Cambria Math"/>
                <a:cs typeface="Cambria Math"/>
              </a:rPr>
              <a:t>?</a:t>
            </a:r>
          </a:p>
          <a:p>
            <a:pPr marL="28574">
              <a:lnSpc>
                <a:spcPts val="2225"/>
              </a:lnSpc>
            </a:pPr>
            <a:r>
              <a:rPr sz="1900" dirty="0">
                <a:solidFill>
                  <a:srgbClr val="0070C0"/>
                </a:solidFill>
                <a:latin typeface="Cambria Math"/>
                <a:cs typeface="Cambria Math"/>
              </a:rPr>
              <a:t>?</a:t>
            </a:r>
          </a:p>
          <a:p>
            <a:pPr marL="28574">
              <a:lnSpc>
                <a:spcPts val="2231"/>
              </a:lnSpc>
            </a:pPr>
            <a:r>
              <a:rPr sz="1900" dirty="0">
                <a:solidFill>
                  <a:srgbClr val="0070C0"/>
                </a:solidFill>
                <a:latin typeface="Cambria Math"/>
                <a:cs typeface="Cambria Math"/>
              </a:rPr>
              <a:t>?</a:t>
            </a:r>
          </a:p>
          <a:p>
            <a:pPr marL="12700" marR="5080" indent="15874">
              <a:lnSpc>
                <a:spcPts val="2231"/>
              </a:lnSpc>
              <a:spcBef>
                <a:spcPts val="91"/>
              </a:spcBef>
            </a:pPr>
            <a:r>
              <a:rPr sz="1900" spc="-51" dirty="0">
                <a:solidFill>
                  <a:srgbClr val="0070C0"/>
                </a:solidFill>
                <a:latin typeface="Cambria Math"/>
                <a:cs typeface="Cambria Math"/>
              </a:rPr>
              <a:t>? 0</a:t>
            </a:r>
            <a:endParaRPr sz="1900" dirty="0">
              <a:solidFill>
                <a:srgbClr val="0070C0"/>
              </a:solidFill>
              <a:latin typeface="Cambria Math"/>
              <a:cs typeface="Cambria Math"/>
            </a:endParaRPr>
          </a:p>
          <a:p>
            <a:pPr marL="28574">
              <a:lnSpc>
                <a:spcPts val="2135"/>
              </a:lnSpc>
            </a:pPr>
            <a:r>
              <a:rPr sz="1900" dirty="0">
                <a:solidFill>
                  <a:srgbClr val="0070C0"/>
                </a:solidFill>
                <a:latin typeface="Cambria Math"/>
                <a:cs typeface="Cambria Math"/>
              </a:rPr>
              <a:t>?</a:t>
            </a:r>
          </a:p>
          <a:p>
            <a:pPr marL="28574">
              <a:lnSpc>
                <a:spcPts val="2231"/>
              </a:lnSpc>
            </a:pPr>
            <a:r>
              <a:rPr sz="1900" dirty="0">
                <a:solidFill>
                  <a:srgbClr val="0070C0"/>
                </a:solidFill>
                <a:latin typeface="Cambria Math"/>
                <a:cs typeface="Cambria Math"/>
              </a:rPr>
              <a:t>?</a:t>
            </a:r>
          </a:p>
          <a:p>
            <a:pPr marL="28574">
              <a:lnSpc>
                <a:spcPts val="2231"/>
              </a:lnSpc>
            </a:pPr>
            <a:r>
              <a:rPr sz="1900" dirty="0">
                <a:solidFill>
                  <a:srgbClr val="0070C0"/>
                </a:solidFill>
                <a:latin typeface="Cambria Math"/>
                <a:cs typeface="Cambria Math"/>
              </a:rPr>
              <a:t>?</a:t>
            </a:r>
          </a:p>
          <a:p>
            <a:pPr marL="28574">
              <a:lnSpc>
                <a:spcPts val="2231"/>
              </a:lnSpc>
            </a:pPr>
            <a:r>
              <a:rPr sz="1900" dirty="0">
                <a:solidFill>
                  <a:srgbClr val="0070C0"/>
                </a:solidFill>
                <a:latin typeface="Cambria Math"/>
                <a:cs typeface="Cambria Math"/>
              </a:rPr>
              <a:t>?</a:t>
            </a:r>
          </a:p>
          <a:p>
            <a:pPr marL="28574">
              <a:lnSpc>
                <a:spcPts val="2231"/>
              </a:lnSpc>
            </a:pPr>
            <a:r>
              <a:rPr sz="1900" dirty="0">
                <a:solidFill>
                  <a:srgbClr val="0070C0"/>
                </a:solidFill>
                <a:latin typeface="Cambria Math"/>
                <a:cs typeface="Cambria Math"/>
              </a:rPr>
              <a:t>?</a:t>
            </a:r>
          </a:p>
          <a:p>
            <a:pPr marL="28574">
              <a:lnSpc>
                <a:spcPts val="2225"/>
              </a:lnSpc>
            </a:pPr>
            <a:r>
              <a:rPr sz="1900" dirty="0">
                <a:solidFill>
                  <a:srgbClr val="0070C0"/>
                </a:solidFill>
                <a:latin typeface="Cambria Math"/>
                <a:cs typeface="Cambria Math"/>
              </a:rPr>
              <a:t>?</a:t>
            </a:r>
          </a:p>
          <a:p>
            <a:pPr marL="28574">
              <a:lnSpc>
                <a:spcPts val="2255"/>
              </a:lnSpc>
            </a:pPr>
            <a:r>
              <a:rPr sz="1900" dirty="0">
                <a:solidFill>
                  <a:srgbClr val="0070C0"/>
                </a:solidFill>
                <a:latin typeface="Cambria Math"/>
                <a:cs typeface="Cambria Math"/>
              </a:rPr>
              <a:t>?</a:t>
            </a:r>
          </a:p>
        </p:txBody>
      </p:sp>
      <p:sp>
        <p:nvSpPr>
          <p:cNvPr id="54" name="object 11">
            <a:extLst>
              <a:ext uri="{FF2B5EF4-FFF2-40B4-BE49-F238E27FC236}">
                <a16:creationId xmlns:a16="http://schemas.microsoft.com/office/drawing/2014/main" id="{668A4AF2-3D2F-C844-701A-426F9923CC11}"/>
              </a:ext>
            </a:extLst>
          </p:cNvPr>
          <p:cNvSpPr txBox="1"/>
          <p:nvPr/>
        </p:nvSpPr>
        <p:spPr>
          <a:xfrm>
            <a:off x="6045129" y="3166043"/>
            <a:ext cx="30289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dirty="0">
                <a:latin typeface="Century Schoolbook"/>
                <a:cs typeface="Century Schoolbook"/>
              </a:rPr>
              <a:t>=</a:t>
            </a:r>
            <a:endParaRPr sz="3600">
              <a:latin typeface="Century Schoolbook"/>
              <a:cs typeface="Century Schoolbook"/>
            </a:endParaRPr>
          </a:p>
        </p:txBody>
      </p:sp>
      <p:sp>
        <p:nvSpPr>
          <p:cNvPr id="55" name="object 12">
            <a:extLst>
              <a:ext uri="{FF2B5EF4-FFF2-40B4-BE49-F238E27FC236}">
                <a16:creationId xmlns:a16="http://schemas.microsoft.com/office/drawing/2014/main" id="{E6B96230-8245-55E3-863D-359C6D4312B7}"/>
              </a:ext>
            </a:extLst>
          </p:cNvPr>
          <p:cNvSpPr/>
          <p:nvPr/>
        </p:nvSpPr>
        <p:spPr>
          <a:xfrm>
            <a:off x="6810253" y="1316173"/>
            <a:ext cx="67311" cy="4244340"/>
          </a:xfrm>
          <a:custGeom>
            <a:avLst/>
            <a:gdLst/>
            <a:ahLst/>
            <a:cxnLst/>
            <a:rect l="l" t="t" r="r" b="b"/>
            <a:pathLst>
              <a:path w="67309" h="4244340">
                <a:moveTo>
                  <a:pt x="67195" y="0"/>
                </a:moveTo>
                <a:lnTo>
                  <a:pt x="0" y="0"/>
                </a:lnTo>
                <a:lnTo>
                  <a:pt x="0" y="10160"/>
                </a:lnTo>
                <a:lnTo>
                  <a:pt x="0" y="4234180"/>
                </a:lnTo>
                <a:lnTo>
                  <a:pt x="0" y="4244340"/>
                </a:lnTo>
                <a:lnTo>
                  <a:pt x="67195" y="4244340"/>
                </a:lnTo>
                <a:lnTo>
                  <a:pt x="67195" y="4234180"/>
                </a:lnTo>
                <a:lnTo>
                  <a:pt x="23444" y="4234180"/>
                </a:lnTo>
                <a:lnTo>
                  <a:pt x="23444" y="10160"/>
                </a:lnTo>
                <a:lnTo>
                  <a:pt x="67195" y="10160"/>
                </a:lnTo>
                <a:lnTo>
                  <a:pt x="67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13">
            <a:extLst>
              <a:ext uri="{FF2B5EF4-FFF2-40B4-BE49-F238E27FC236}">
                <a16:creationId xmlns:a16="http://schemas.microsoft.com/office/drawing/2014/main" id="{CCBA9CA2-973D-11B5-508A-1D7DBC530033}"/>
              </a:ext>
            </a:extLst>
          </p:cNvPr>
          <p:cNvSpPr/>
          <p:nvPr/>
        </p:nvSpPr>
        <p:spPr>
          <a:xfrm>
            <a:off x="7172965" y="1316173"/>
            <a:ext cx="67311" cy="4244340"/>
          </a:xfrm>
          <a:custGeom>
            <a:avLst/>
            <a:gdLst/>
            <a:ahLst/>
            <a:cxnLst/>
            <a:rect l="l" t="t" r="r" b="b"/>
            <a:pathLst>
              <a:path w="67309" h="4244340">
                <a:moveTo>
                  <a:pt x="67195" y="0"/>
                </a:moveTo>
                <a:lnTo>
                  <a:pt x="0" y="0"/>
                </a:lnTo>
                <a:lnTo>
                  <a:pt x="0" y="10160"/>
                </a:lnTo>
                <a:lnTo>
                  <a:pt x="43751" y="10160"/>
                </a:lnTo>
                <a:lnTo>
                  <a:pt x="43751" y="4234180"/>
                </a:lnTo>
                <a:lnTo>
                  <a:pt x="0" y="4234180"/>
                </a:lnTo>
                <a:lnTo>
                  <a:pt x="0" y="4244340"/>
                </a:lnTo>
                <a:lnTo>
                  <a:pt x="67195" y="4244340"/>
                </a:lnTo>
                <a:lnTo>
                  <a:pt x="67195" y="4234180"/>
                </a:lnTo>
                <a:lnTo>
                  <a:pt x="67195" y="10160"/>
                </a:lnTo>
                <a:lnTo>
                  <a:pt x="67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BE67A01E-E846-AE5A-9E1A-78098F62D31D}"/>
              </a:ext>
            </a:extLst>
          </p:cNvPr>
          <p:cNvSpPr txBox="1"/>
          <p:nvPr/>
        </p:nvSpPr>
        <p:spPr>
          <a:xfrm>
            <a:off x="6843465" y="1212558"/>
            <a:ext cx="566479" cy="4432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3" marR="59053" indent="8254">
              <a:lnSpc>
                <a:spcPct val="102299"/>
              </a:lnSpc>
            </a:pPr>
            <a:r>
              <a:rPr lang="en-NZ" spc="71" dirty="0">
                <a:latin typeface="Cambria Math"/>
                <a:cs typeface="Cambria Math"/>
              </a:rPr>
              <a:t>p</a:t>
            </a:r>
            <a:r>
              <a:rPr lang="en-NZ" spc="71" baseline="-25000" dirty="0">
                <a:latin typeface="Cambria Math"/>
                <a:cs typeface="Cambria Math"/>
              </a:rPr>
              <a:t>c</a:t>
            </a:r>
            <a:endParaRPr lang="en-NZ" spc="71" dirty="0">
              <a:latin typeface="Cambria Math"/>
              <a:cs typeface="Cambria Math"/>
            </a:endParaRPr>
          </a:p>
          <a:p>
            <a:pPr marL="66673" marR="59053" indent="8254">
              <a:lnSpc>
                <a:spcPct val="102299"/>
              </a:lnSpc>
            </a:pPr>
            <a:r>
              <a:rPr lang="en-NZ" spc="71" dirty="0" err="1">
                <a:latin typeface="Cambria Math"/>
                <a:cs typeface="Cambria Math"/>
              </a:rPr>
              <a:t>b</a:t>
            </a:r>
            <a:r>
              <a:rPr lang="en-NZ" sz="2000" spc="104" baseline="-15277" dirty="0" err="1">
                <a:latin typeface="Cambria Math"/>
                <a:cs typeface="Cambria Math"/>
              </a:rPr>
              <a:t>x</a:t>
            </a:r>
            <a:endParaRPr lang="en-NZ" sz="2000" baseline="-15277" dirty="0">
              <a:latin typeface="Cambria Math"/>
              <a:cs typeface="Cambria Math"/>
            </a:endParaRPr>
          </a:p>
          <a:p>
            <a:pPr marL="61593"/>
            <a:r>
              <a:rPr lang="en-NZ" spc="-25" dirty="0">
                <a:latin typeface="Cambria Math"/>
                <a:cs typeface="Cambria Math"/>
              </a:rPr>
              <a:t>b</a:t>
            </a:r>
            <a:r>
              <a:rPr lang="en-NZ" sz="2000" spc="-37" baseline="-15277" dirty="0">
                <a:latin typeface="Cambria Math"/>
                <a:cs typeface="Cambria Math"/>
              </a:rPr>
              <a:t>y</a:t>
            </a:r>
            <a:endParaRPr lang="en-NZ" sz="2000" baseline="-15277" dirty="0"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</a:pPr>
            <a:r>
              <a:rPr lang="en-NZ" spc="-25" dirty="0" err="1">
                <a:latin typeface="Cambria Math"/>
                <a:cs typeface="Cambria Math"/>
              </a:rPr>
              <a:t>b</a:t>
            </a:r>
            <a:r>
              <a:rPr lang="en-NZ" sz="2000" spc="-37" baseline="-15277" dirty="0" err="1">
                <a:latin typeface="Cambria Math"/>
                <a:cs typeface="Cambria Math"/>
              </a:rPr>
              <a:t>h</a:t>
            </a:r>
            <a:r>
              <a:rPr lang="en-NZ" sz="2000" spc="-37" baseline="-15277" dirty="0">
                <a:latin typeface="Cambria Math"/>
                <a:cs typeface="Cambria Math"/>
              </a:rPr>
              <a:t> </a:t>
            </a:r>
            <a:r>
              <a:rPr lang="en-NZ" spc="105" dirty="0" err="1">
                <a:latin typeface="Cambria Math"/>
                <a:cs typeface="Cambria Math"/>
              </a:rPr>
              <a:t>b</a:t>
            </a:r>
            <a:r>
              <a:rPr lang="en-NZ" sz="2000" spc="157" baseline="-15277" dirty="0" err="1">
                <a:latin typeface="Cambria Math"/>
                <a:cs typeface="Cambria Math"/>
              </a:rPr>
              <a:t>w</a:t>
            </a:r>
            <a:endParaRPr lang="en-NZ" sz="2000" baseline="-15277" dirty="0">
              <a:latin typeface="Cambria Math"/>
              <a:cs typeface="Cambria Math"/>
            </a:endParaRPr>
          </a:p>
          <a:p>
            <a:pPr marL="38099" marR="30479" indent="14604" algn="just"/>
            <a:r>
              <a:rPr lang="en-NZ" spc="71" dirty="0">
                <a:latin typeface="Cambria Math"/>
              </a:rPr>
              <a:t>c</a:t>
            </a:r>
            <a:r>
              <a:rPr lang="en-NZ" spc="71" baseline="-25000" dirty="0">
                <a:latin typeface="Cambria Math"/>
              </a:rPr>
              <a:t>1</a:t>
            </a:r>
          </a:p>
          <a:p>
            <a:pPr marL="66038">
              <a:lnSpc>
                <a:spcPts val="1971"/>
              </a:lnSpc>
            </a:pPr>
            <a:r>
              <a:rPr lang="en-NZ" spc="71" dirty="0">
                <a:latin typeface="Cambria Math"/>
              </a:rPr>
              <a:t>c</a:t>
            </a:r>
            <a:r>
              <a:rPr lang="en-NZ" spc="71" baseline="-25000" dirty="0">
                <a:latin typeface="Cambria Math"/>
              </a:rPr>
              <a:t>2</a:t>
            </a:r>
          </a:p>
          <a:p>
            <a:pPr marL="66673" marR="59053" indent="8254">
              <a:lnSpc>
                <a:spcPct val="102299"/>
              </a:lnSpc>
            </a:pPr>
            <a:r>
              <a:rPr lang="en-NZ" spc="71" dirty="0">
                <a:latin typeface="Cambria Math"/>
              </a:rPr>
              <a:t>c</a:t>
            </a:r>
            <a:r>
              <a:rPr lang="en-NZ" spc="71" baseline="-25000" dirty="0">
                <a:latin typeface="Cambria Math"/>
              </a:rPr>
              <a:t>3</a:t>
            </a:r>
            <a:r>
              <a:rPr lang="en-NZ" spc="71" dirty="0">
                <a:latin typeface="Cambria Math"/>
              </a:rPr>
              <a:t> </a:t>
            </a:r>
            <a:r>
              <a:rPr lang="en-NZ" spc="71" dirty="0">
                <a:latin typeface="Cambria Math"/>
                <a:cs typeface="Cambria Math"/>
              </a:rPr>
              <a:t>p</a:t>
            </a:r>
            <a:r>
              <a:rPr lang="en-NZ" spc="71" baseline="-25000" dirty="0">
                <a:latin typeface="Cambria Math"/>
                <a:cs typeface="Cambria Math"/>
              </a:rPr>
              <a:t>c</a:t>
            </a:r>
            <a:endParaRPr lang="en-NZ" spc="71" dirty="0">
              <a:latin typeface="Cambria Math"/>
              <a:cs typeface="Cambria Math"/>
            </a:endParaRPr>
          </a:p>
          <a:p>
            <a:pPr marL="66673" marR="59053" indent="8254">
              <a:lnSpc>
                <a:spcPct val="102299"/>
              </a:lnSpc>
            </a:pPr>
            <a:r>
              <a:rPr lang="en-NZ" spc="71" dirty="0" err="1">
                <a:latin typeface="Cambria Math"/>
                <a:cs typeface="Cambria Math"/>
              </a:rPr>
              <a:t>b</a:t>
            </a:r>
            <a:r>
              <a:rPr lang="en-NZ" sz="2000" spc="104" baseline="-15277" dirty="0" err="1">
                <a:latin typeface="Cambria Math"/>
                <a:cs typeface="Cambria Math"/>
              </a:rPr>
              <a:t>x</a:t>
            </a:r>
            <a:endParaRPr lang="en-NZ" sz="2000" baseline="-15277" dirty="0">
              <a:latin typeface="Cambria Math"/>
              <a:cs typeface="Cambria Math"/>
            </a:endParaRPr>
          </a:p>
          <a:p>
            <a:pPr marL="61593"/>
            <a:r>
              <a:rPr lang="en-NZ" spc="-25" dirty="0">
                <a:latin typeface="Cambria Math"/>
                <a:cs typeface="Cambria Math"/>
              </a:rPr>
              <a:t>b</a:t>
            </a:r>
            <a:r>
              <a:rPr lang="en-NZ" sz="2000" spc="-37" baseline="-15277" dirty="0">
                <a:latin typeface="Cambria Math"/>
                <a:cs typeface="Cambria Math"/>
              </a:rPr>
              <a:t>y</a:t>
            </a:r>
            <a:endParaRPr lang="en-NZ" sz="2000" baseline="-15277" dirty="0"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</a:pPr>
            <a:r>
              <a:rPr lang="en-NZ" spc="-25" dirty="0" err="1">
                <a:latin typeface="Cambria Math"/>
                <a:cs typeface="Cambria Math"/>
              </a:rPr>
              <a:t>b</a:t>
            </a:r>
            <a:r>
              <a:rPr lang="en-NZ" sz="2000" spc="-37" baseline="-15277" dirty="0" err="1">
                <a:latin typeface="Cambria Math"/>
                <a:cs typeface="Cambria Math"/>
              </a:rPr>
              <a:t>h</a:t>
            </a:r>
            <a:r>
              <a:rPr lang="en-NZ" sz="2000" spc="-37" baseline="-15277" dirty="0">
                <a:latin typeface="Cambria Math"/>
                <a:cs typeface="Cambria Math"/>
              </a:rPr>
              <a:t> </a:t>
            </a:r>
            <a:r>
              <a:rPr lang="en-NZ" spc="105" dirty="0" err="1">
                <a:latin typeface="Cambria Math"/>
                <a:cs typeface="Cambria Math"/>
              </a:rPr>
              <a:t>b</a:t>
            </a:r>
            <a:r>
              <a:rPr lang="en-NZ" sz="2000" spc="157" baseline="-15277" dirty="0" err="1">
                <a:latin typeface="Cambria Math"/>
                <a:cs typeface="Cambria Math"/>
              </a:rPr>
              <a:t>w</a:t>
            </a:r>
            <a:endParaRPr lang="en-NZ" sz="2000" baseline="-15277" dirty="0">
              <a:latin typeface="Cambria Math"/>
              <a:cs typeface="Cambria Math"/>
            </a:endParaRPr>
          </a:p>
          <a:p>
            <a:pPr marL="38099" marR="30479" indent="14604" algn="just"/>
            <a:r>
              <a:rPr lang="en-NZ" spc="71" dirty="0">
                <a:latin typeface="Cambria Math"/>
              </a:rPr>
              <a:t>c</a:t>
            </a:r>
            <a:r>
              <a:rPr lang="en-NZ" spc="71" baseline="-25000" dirty="0">
                <a:latin typeface="Cambria Math"/>
              </a:rPr>
              <a:t>1</a:t>
            </a:r>
          </a:p>
          <a:p>
            <a:pPr marL="66038">
              <a:lnSpc>
                <a:spcPts val="1971"/>
              </a:lnSpc>
            </a:pPr>
            <a:r>
              <a:rPr lang="en-NZ" spc="71" dirty="0">
                <a:latin typeface="Cambria Math"/>
              </a:rPr>
              <a:t>c</a:t>
            </a:r>
            <a:r>
              <a:rPr lang="en-NZ" spc="71" baseline="-25000" dirty="0">
                <a:latin typeface="Cambria Math"/>
              </a:rPr>
              <a:t>2</a:t>
            </a:r>
          </a:p>
          <a:p>
            <a:pPr marL="66038">
              <a:lnSpc>
                <a:spcPts val="2015"/>
              </a:lnSpc>
            </a:pPr>
            <a:r>
              <a:rPr lang="en-NZ" spc="71" dirty="0">
                <a:latin typeface="Cambria Math"/>
              </a:rPr>
              <a:t>c</a:t>
            </a:r>
            <a:r>
              <a:rPr lang="en-NZ" spc="71" baseline="-25000" dirty="0">
                <a:latin typeface="Cambria Math"/>
              </a:rPr>
              <a:t>3</a:t>
            </a:r>
          </a:p>
        </p:txBody>
      </p:sp>
      <p:sp>
        <p:nvSpPr>
          <p:cNvPr id="58" name="object 16">
            <a:extLst>
              <a:ext uri="{FF2B5EF4-FFF2-40B4-BE49-F238E27FC236}">
                <a16:creationId xmlns:a16="http://schemas.microsoft.com/office/drawing/2014/main" id="{1D779D71-BA1C-FE5E-B956-42417C35D1F3}"/>
              </a:ext>
            </a:extLst>
          </p:cNvPr>
          <p:cNvSpPr/>
          <p:nvPr/>
        </p:nvSpPr>
        <p:spPr>
          <a:xfrm>
            <a:off x="9738390" y="1292044"/>
            <a:ext cx="71120" cy="4415791"/>
          </a:xfrm>
          <a:custGeom>
            <a:avLst/>
            <a:gdLst/>
            <a:ahLst/>
            <a:cxnLst/>
            <a:rect l="l" t="t" r="r" b="b"/>
            <a:pathLst>
              <a:path w="71120" h="4415790">
                <a:moveTo>
                  <a:pt x="70929" y="0"/>
                </a:moveTo>
                <a:lnTo>
                  <a:pt x="0" y="0"/>
                </a:lnTo>
                <a:lnTo>
                  <a:pt x="0" y="11430"/>
                </a:lnTo>
                <a:lnTo>
                  <a:pt x="0" y="4405630"/>
                </a:lnTo>
                <a:lnTo>
                  <a:pt x="0" y="4415790"/>
                </a:lnTo>
                <a:lnTo>
                  <a:pt x="70929" y="4415790"/>
                </a:lnTo>
                <a:lnTo>
                  <a:pt x="70929" y="4405630"/>
                </a:lnTo>
                <a:lnTo>
                  <a:pt x="24739" y="4405630"/>
                </a:lnTo>
                <a:lnTo>
                  <a:pt x="24739" y="11430"/>
                </a:lnTo>
                <a:lnTo>
                  <a:pt x="70929" y="11430"/>
                </a:lnTo>
                <a:lnTo>
                  <a:pt x="70929" y="0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B050"/>
              </a:solidFill>
            </a:endParaRPr>
          </a:p>
        </p:txBody>
      </p:sp>
      <p:sp>
        <p:nvSpPr>
          <p:cNvPr id="59" name="object 17">
            <a:extLst>
              <a:ext uri="{FF2B5EF4-FFF2-40B4-BE49-F238E27FC236}">
                <a16:creationId xmlns:a16="http://schemas.microsoft.com/office/drawing/2014/main" id="{A0217F16-9A70-F9D2-C1CE-7FFD7025B296}"/>
              </a:ext>
            </a:extLst>
          </p:cNvPr>
          <p:cNvSpPr/>
          <p:nvPr/>
        </p:nvSpPr>
        <p:spPr>
          <a:xfrm>
            <a:off x="10113738" y="1292044"/>
            <a:ext cx="71120" cy="4415791"/>
          </a:xfrm>
          <a:custGeom>
            <a:avLst/>
            <a:gdLst/>
            <a:ahLst/>
            <a:cxnLst/>
            <a:rect l="l" t="t" r="r" b="b"/>
            <a:pathLst>
              <a:path w="71120" h="4415790">
                <a:moveTo>
                  <a:pt x="70929" y="0"/>
                </a:moveTo>
                <a:lnTo>
                  <a:pt x="0" y="0"/>
                </a:lnTo>
                <a:lnTo>
                  <a:pt x="0" y="11430"/>
                </a:lnTo>
                <a:lnTo>
                  <a:pt x="46177" y="11430"/>
                </a:lnTo>
                <a:lnTo>
                  <a:pt x="46177" y="4405630"/>
                </a:lnTo>
                <a:lnTo>
                  <a:pt x="0" y="4405630"/>
                </a:lnTo>
                <a:lnTo>
                  <a:pt x="0" y="4415790"/>
                </a:lnTo>
                <a:lnTo>
                  <a:pt x="70929" y="4415790"/>
                </a:lnTo>
                <a:lnTo>
                  <a:pt x="70929" y="4405630"/>
                </a:lnTo>
                <a:lnTo>
                  <a:pt x="70929" y="11430"/>
                </a:lnTo>
                <a:lnTo>
                  <a:pt x="70929" y="0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B050"/>
              </a:solidFill>
            </a:endParaRPr>
          </a:p>
        </p:txBody>
      </p:sp>
      <p:sp>
        <p:nvSpPr>
          <p:cNvPr id="60" name="object 18">
            <a:extLst>
              <a:ext uri="{FF2B5EF4-FFF2-40B4-BE49-F238E27FC236}">
                <a16:creationId xmlns:a16="http://schemas.microsoft.com/office/drawing/2014/main" id="{9EE5C95F-3204-160B-AD6C-09C71930C9F4}"/>
              </a:ext>
            </a:extLst>
          </p:cNvPr>
          <p:cNvSpPr txBox="1"/>
          <p:nvPr/>
        </p:nvSpPr>
        <p:spPr>
          <a:xfrm>
            <a:off x="9755448" y="1212559"/>
            <a:ext cx="442417" cy="4543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94" algn="ctr">
              <a:lnSpc>
                <a:spcPts val="2255"/>
              </a:lnSpc>
              <a:spcBef>
                <a:spcPts val="100"/>
              </a:spcBef>
            </a:pPr>
            <a:r>
              <a:rPr sz="1900" dirty="0">
                <a:solidFill>
                  <a:srgbClr val="00B050"/>
                </a:solidFill>
                <a:latin typeface="Cambria Math"/>
                <a:cs typeface="Cambria Math"/>
              </a:rPr>
              <a:t>0</a:t>
            </a:r>
          </a:p>
          <a:p>
            <a:pPr marL="10794" algn="ctr">
              <a:lnSpc>
                <a:spcPts val="2231"/>
              </a:lnSpc>
            </a:pPr>
            <a:r>
              <a:rPr sz="1900" dirty="0">
                <a:solidFill>
                  <a:srgbClr val="00B050"/>
                </a:solidFill>
                <a:latin typeface="Cambria Math"/>
                <a:cs typeface="Cambria Math"/>
              </a:rPr>
              <a:t>?</a:t>
            </a:r>
          </a:p>
          <a:p>
            <a:pPr marL="10794" algn="ctr">
              <a:lnSpc>
                <a:spcPts val="2231"/>
              </a:lnSpc>
            </a:pPr>
            <a:r>
              <a:rPr sz="1900" dirty="0">
                <a:solidFill>
                  <a:srgbClr val="00B050"/>
                </a:solidFill>
                <a:latin typeface="Cambria Math"/>
                <a:cs typeface="Cambria Math"/>
              </a:rPr>
              <a:t>?</a:t>
            </a:r>
          </a:p>
          <a:p>
            <a:pPr marL="10794" algn="ctr">
              <a:lnSpc>
                <a:spcPts val="2225"/>
              </a:lnSpc>
            </a:pPr>
            <a:r>
              <a:rPr sz="1900" dirty="0">
                <a:solidFill>
                  <a:srgbClr val="00B050"/>
                </a:solidFill>
                <a:latin typeface="Cambria Math"/>
                <a:cs typeface="Cambria Math"/>
              </a:rPr>
              <a:t>?</a:t>
            </a:r>
          </a:p>
          <a:p>
            <a:pPr marL="10794" algn="ctr">
              <a:lnSpc>
                <a:spcPts val="2225"/>
              </a:lnSpc>
            </a:pPr>
            <a:r>
              <a:rPr sz="1900" dirty="0">
                <a:solidFill>
                  <a:srgbClr val="00B050"/>
                </a:solidFill>
                <a:latin typeface="Cambria Math"/>
                <a:cs typeface="Cambria Math"/>
              </a:rPr>
              <a:t>?</a:t>
            </a:r>
          </a:p>
          <a:p>
            <a:pPr marL="10794" algn="ctr">
              <a:lnSpc>
                <a:spcPts val="2225"/>
              </a:lnSpc>
            </a:pPr>
            <a:r>
              <a:rPr sz="1900" dirty="0">
                <a:solidFill>
                  <a:srgbClr val="00B050"/>
                </a:solidFill>
                <a:latin typeface="Cambria Math"/>
                <a:cs typeface="Cambria Math"/>
              </a:rPr>
              <a:t>?</a:t>
            </a:r>
          </a:p>
          <a:p>
            <a:pPr marL="10794" algn="ctr">
              <a:lnSpc>
                <a:spcPts val="2231"/>
              </a:lnSpc>
            </a:pPr>
            <a:r>
              <a:rPr sz="1900" dirty="0">
                <a:solidFill>
                  <a:srgbClr val="00B050"/>
                </a:solidFill>
                <a:latin typeface="Cambria Math"/>
                <a:cs typeface="Cambria Math"/>
              </a:rPr>
              <a:t>?</a:t>
            </a:r>
          </a:p>
          <a:p>
            <a:pPr marL="118742" marR="100328" algn="ctr">
              <a:lnSpc>
                <a:spcPts val="2231"/>
              </a:lnSpc>
              <a:spcBef>
                <a:spcPts val="91"/>
              </a:spcBef>
            </a:pPr>
            <a:r>
              <a:rPr sz="1900" spc="-51" dirty="0">
                <a:solidFill>
                  <a:srgbClr val="00B050"/>
                </a:solidFill>
                <a:latin typeface="Cambria Math"/>
                <a:cs typeface="Cambria Math"/>
              </a:rPr>
              <a:t>? 1</a:t>
            </a:r>
            <a:endParaRPr sz="1900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66673" marR="59053" indent="8254">
              <a:lnSpc>
                <a:spcPct val="102299"/>
              </a:lnSpc>
            </a:pPr>
            <a:r>
              <a:rPr lang="en-NZ" spc="71" dirty="0" err="1">
                <a:solidFill>
                  <a:srgbClr val="00B050"/>
                </a:solidFill>
                <a:latin typeface="Cambria Math"/>
                <a:cs typeface="Cambria Math"/>
              </a:rPr>
              <a:t>b</a:t>
            </a:r>
            <a:r>
              <a:rPr lang="en-NZ" sz="2000" spc="104" baseline="-15277" dirty="0" err="1">
                <a:solidFill>
                  <a:srgbClr val="00B050"/>
                </a:solidFill>
                <a:latin typeface="Cambria Math"/>
                <a:cs typeface="Cambria Math"/>
              </a:rPr>
              <a:t>x</a:t>
            </a:r>
            <a:endParaRPr lang="en-NZ" sz="2000" baseline="-15277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61593"/>
            <a:r>
              <a:rPr lang="en-NZ" spc="-25" dirty="0">
                <a:solidFill>
                  <a:srgbClr val="00B050"/>
                </a:solidFill>
                <a:latin typeface="Cambria Math"/>
                <a:cs typeface="Cambria Math"/>
              </a:rPr>
              <a:t>b</a:t>
            </a:r>
            <a:r>
              <a:rPr lang="en-NZ" sz="2000" spc="-37" baseline="-15277" dirty="0">
                <a:solidFill>
                  <a:srgbClr val="00B050"/>
                </a:solidFill>
                <a:latin typeface="Cambria Math"/>
                <a:cs typeface="Cambria Math"/>
              </a:rPr>
              <a:t>y</a:t>
            </a:r>
            <a:endParaRPr lang="en-NZ" sz="2000" baseline="-15277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</a:pPr>
            <a:r>
              <a:rPr lang="en-NZ" spc="-25" dirty="0" err="1">
                <a:solidFill>
                  <a:srgbClr val="00B050"/>
                </a:solidFill>
                <a:latin typeface="Cambria Math"/>
                <a:cs typeface="Cambria Math"/>
              </a:rPr>
              <a:t>b</a:t>
            </a:r>
            <a:r>
              <a:rPr lang="en-NZ" sz="2000" spc="-37" baseline="-15277" dirty="0" err="1">
                <a:solidFill>
                  <a:srgbClr val="00B050"/>
                </a:solidFill>
                <a:latin typeface="Cambria Math"/>
                <a:cs typeface="Cambria Math"/>
              </a:rPr>
              <a:t>h</a:t>
            </a:r>
            <a:r>
              <a:rPr lang="en-NZ" sz="2000" spc="-37" baseline="-15277" dirty="0">
                <a:solidFill>
                  <a:srgbClr val="00B050"/>
                </a:solidFill>
                <a:latin typeface="Cambria Math"/>
                <a:cs typeface="Cambria Math"/>
              </a:rPr>
              <a:t> </a:t>
            </a:r>
            <a:r>
              <a:rPr lang="en-NZ" spc="105" dirty="0" err="1">
                <a:solidFill>
                  <a:srgbClr val="00B050"/>
                </a:solidFill>
                <a:latin typeface="Cambria Math"/>
                <a:cs typeface="Cambria Math"/>
              </a:rPr>
              <a:t>b</a:t>
            </a:r>
            <a:r>
              <a:rPr lang="en-NZ" sz="2000" spc="157" baseline="-15277" dirty="0" err="1">
                <a:solidFill>
                  <a:srgbClr val="00B050"/>
                </a:solidFill>
                <a:latin typeface="Cambria Math"/>
                <a:cs typeface="Cambria Math"/>
              </a:rPr>
              <a:t>w</a:t>
            </a:r>
            <a:endParaRPr lang="en-NZ" sz="2000" baseline="-15277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118742">
              <a:lnSpc>
                <a:spcPts val="2245"/>
              </a:lnSpc>
            </a:pPr>
            <a:r>
              <a:rPr sz="1900" dirty="0">
                <a:solidFill>
                  <a:srgbClr val="00B050"/>
                </a:solidFill>
                <a:latin typeface="Cambria Math"/>
                <a:cs typeface="Cambria Math"/>
              </a:rPr>
              <a:t>0</a:t>
            </a:r>
          </a:p>
          <a:p>
            <a:pPr marL="118742">
              <a:lnSpc>
                <a:spcPts val="2231"/>
              </a:lnSpc>
            </a:pPr>
            <a:r>
              <a:rPr sz="1900" dirty="0">
                <a:solidFill>
                  <a:srgbClr val="00B050"/>
                </a:solidFill>
                <a:latin typeface="Cambria Math"/>
                <a:cs typeface="Cambria Math"/>
              </a:rPr>
              <a:t>1</a:t>
            </a:r>
          </a:p>
          <a:p>
            <a:pPr marL="118742">
              <a:lnSpc>
                <a:spcPts val="2255"/>
              </a:lnSpc>
            </a:pPr>
            <a:r>
              <a:rPr sz="1900" dirty="0">
                <a:solidFill>
                  <a:srgbClr val="00B050"/>
                </a:solidFill>
                <a:latin typeface="Cambria Math"/>
                <a:cs typeface="Cambria Math"/>
              </a:rPr>
              <a:t>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C4DEC3C-7606-6795-1BAE-8E2B7AE7BE61}"/>
              </a:ext>
            </a:extLst>
          </p:cNvPr>
          <p:cNvSpPr txBox="1"/>
          <p:nvPr/>
        </p:nvSpPr>
        <p:spPr>
          <a:xfrm>
            <a:off x="2334724" y="6349120"/>
            <a:ext cx="188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# </a:t>
            </a:r>
            <a:r>
              <a:rPr lang="fr-FR" dirty="0" err="1"/>
              <a:t>anchor</a:t>
            </a:r>
            <a:r>
              <a:rPr lang="fr-FR" dirty="0"/>
              <a:t> boxes</a:t>
            </a:r>
            <a:endParaRPr lang="en-NZ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736A48F-34F3-F371-6AB5-88C84D2DE90E}"/>
              </a:ext>
            </a:extLst>
          </p:cNvPr>
          <p:cNvSpPr txBox="1"/>
          <p:nvPr/>
        </p:nvSpPr>
        <p:spPr>
          <a:xfrm>
            <a:off x="3641337" y="5977776"/>
            <a:ext cx="166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 + 3 classes</a:t>
            </a:r>
            <a:endParaRPr lang="en-NZ" dirty="0"/>
          </a:p>
        </p:txBody>
      </p:sp>
      <p:cxnSp>
        <p:nvCxnSpPr>
          <p:cNvPr id="6144" name="Straight Arrow Connector 6143">
            <a:extLst>
              <a:ext uri="{FF2B5EF4-FFF2-40B4-BE49-F238E27FC236}">
                <a16:creationId xmlns:a16="http://schemas.microsoft.com/office/drawing/2014/main" id="{14F0F8C9-99C7-D4C9-0B21-EB70DE9FF62C}"/>
              </a:ext>
            </a:extLst>
          </p:cNvPr>
          <p:cNvCxnSpPr>
            <a:cxnSpLocks/>
          </p:cNvCxnSpPr>
          <p:nvPr/>
        </p:nvCxnSpPr>
        <p:spPr>
          <a:xfrm>
            <a:off x="2716039" y="6230455"/>
            <a:ext cx="152400" cy="180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45" name="Straight Arrow Connector 6144">
            <a:extLst>
              <a:ext uri="{FF2B5EF4-FFF2-40B4-BE49-F238E27FC236}">
                <a16:creationId xmlns:a16="http://schemas.microsoft.com/office/drawing/2014/main" id="{44A69331-5688-AAB4-A509-DB6BBF244050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3277235" y="5956081"/>
            <a:ext cx="364102" cy="206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46" name="Rectangle 6145">
            <a:extLst>
              <a:ext uri="{FF2B5EF4-FFF2-40B4-BE49-F238E27FC236}">
                <a16:creationId xmlns:a16="http://schemas.microsoft.com/office/drawing/2014/main" id="{2E6C637B-E204-0CD8-4B83-F82506AD90CE}"/>
              </a:ext>
            </a:extLst>
          </p:cNvPr>
          <p:cNvSpPr/>
          <p:nvPr/>
        </p:nvSpPr>
        <p:spPr>
          <a:xfrm>
            <a:off x="1641400" y="4159686"/>
            <a:ext cx="801371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147" name="object 5">
            <a:extLst>
              <a:ext uri="{FF2B5EF4-FFF2-40B4-BE49-F238E27FC236}">
                <a16:creationId xmlns:a16="http://schemas.microsoft.com/office/drawing/2014/main" id="{C8F4B026-0454-81AE-C219-7EE4BBBA5600}"/>
              </a:ext>
            </a:extLst>
          </p:cNvPr>
          <p:cNvSpPr/>
          <p:nvPr/>
        </p:nvSpPr>
        <p:spPr>
          <a:xfrm>
            <a:off x="4148595" y="5120411"/>
            <a:ext cx="1003149" cy="516891"/>
          </a:xfrm>
          <a:custGeom>
            <a:avLst/>
            <a:gdLst/>
            <a:ahLst/>
            <a:cxnLst/>
            <a:rect l="l" t="t" r="r" b="b"/>
            <a:pathLst>
              <a:path w="1364614" h="516889">
                <a:moveTo>
                  <a:pt x="0" y="0"/>
                </a:moveTo>
                <a:lnTo>
                  <a:pt x="1364310" y="0"/>
                </a:lnTo>
                <a:lnTo>
                  <a:pt x="1364310" y="516337"/>
                </a:lnTo>
                <a:lnTo>
                  <a:pt x="0" y="516337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6E31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8" name="object 12">
            <a:extLst>
              <a:ext uri="{FF2B5EF4-FFF2-40B4-BE49-F238E27FC236}">
                <a16:creationId xmlns:a16="http://schemas.microsoft.com/office/drawing/2014/main" id="{5B4A731F-D444-EC89-6D20-2056D2D39EEF}"/>
              </a:ext>
            </a:extLst>
          </p:cNvPr>
          <p:cNvSpPr/>
          <p:nvPr/>
        </p:nvSpPr>
        <p:spPr>
          <a:xfrm>
            <a:off x="4306883" y="3912451"/>
            <a:ext cx="534035" cy="958851"/>
          </a:xfrm>
          <a:custGeom>
            <a:avLst/>
            <a:gdLst/>
            <a:ahLst/>
            <a:cxnLst/>
            <a:rect l="l" t="t" r="r" b="b"/>
            <a:pathLst>
              <a:path w="534035" h="958850">
                <a:moveTo>
                  <a:pt x="0" y="0"/>
                </a:moveTo>
                <a:lnTo>
                  <a:pt x="533861" y="0"/>
                </a:lnTo>
                <a:lnTo>
                  <a:pt x="533861" y="958819"/>
                </a:lnTo>
                <a:lnTo>
                  <a:pt x="0" y="95881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6E31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9" name="object 8">
            <a:extLst>
              <a:ext uri="{FF2B5EF4-FFF2-40B4-BE49-F238E27FC236}">
                <a16:creationId xmlns:a16="http://schemas.microsoft.com/office/drawing/2014/main" id="{29CE208E-B673-E87C-103A-D642A32370A0}"/>
              </a:ext>
            </a:extLst>
          </p:cNvPr>
          <p:cNvSpPr txBox="1"/>
          <p:nvPr/>
        </p:nvSpPr>
        <p:spPr>
          <a:xfrm>
            <a:off x="4958985" y="4121445"/>
            <a:ext cx="749319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entury Schoolbook"/>
                <a:cs typeface="Century Schoolbook"/>
              </a:rPr>
              <a:t>Anchor</a:t>
            </a:r>
            <a:r>
              <a:rPr lang="fr-FR" sz="1600" spc="-15" dirty="0">
                <a:latin typeface="Century Schoolbook"/>
                <a:cs typeface="Century Schoolbook"/>
              </a:rPr>
              <a:t> </a:t>
            </a:r>
          </a:p>
          <a:p>
            <a:pPr marL="12700">
              <a:spcBef>
                <a:spcPts val="100"/>
              </a:spcBef>
            </a:pPr>
            <a:r>
              <a:rPr sz="1600" dirty="0">
                <a:latin typeface="Century Schoolbook"/>
                <a:cs typeface="Century Schoolbook"/>
              </a:rPr>
              <a:t>box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sz="1600" spc="-25" dirty="0">
                <a:latin typeface="Century Schoolbook"/>
                <a:cs typeface="Century Schoolbook"/>
              </a:rPr>
              <a:t>1</a:t>
            </a:r>
            <a:endParaRPr lang="fr-FR" sz="1600" spc="-25" dirty="0">
              <a:latin typeface="Century Schoolbook"/>
              <a:cs typeface="Century Schoolbook"/>
            </a:endParaRPr>
          </a:p>
        </p:txBody>
      </p:sp>
      <p:sp>
        <p:nvSpPr>
          <p:cNvPr id="6150" name="object 8">
            <a:extLst>
              <a:ext uri="{FF2B5EF4-FFF2-40B4-BE49-F238E27FC236}">
                <a16:creationId xmlns:a16="http://schemas.microsoft.com/office/drawing/2014/main" id="{D92CDF3C-F463-ABC5-E450-9B28FB4B428D}"/>
              </a:ext>
            </a:extLst>
          </p:cNvPr>
          <p:cNvSpPr txBox="1"/>
          <p:nvPr/>
        </p:nvSpPr>
        <p:spPr>
          <a:xfrm>
            <a:off x="5276976" y="5135673"/>
            <a:ext cx="832211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entury Schoolbook"/>
                <a:cs typeface="Century Schoolbook"/>
              </a:rPr>
              <a:t>Anchor</a:t>
            </a:r>
            <a:r>
              <a:rPr sz="1600" spc="-15" dirty="0">
                <a:latin typeface="Century Schoolbook"/>
                <a:cs typeface="Century Schoolbook"/>
              </a:rPr>
              <a:t> </a:t>
            </a:r>
            <a:endParaRPr lang="fr-FR" sz="1600" spc="-15" dirty="0">
              <a:latin typeface="Century Schoolbook"/>
              <a:cs typeface="Century Schoolbook"/>
            </a:endParaRPr>
          </a:p>
          <a:p>
            <a:pPr marL="12700">
              <a:spcBef>
                <a:spcPts val="100"/>
              </a:spcBef>
            </a:pPr>
            <a:r>
              <a:rPr sz="1600" dirty="0">
                <a:latin typeface="Century Schoolbook"/>
                <a:cs typeface="Century Schoolbook"/>
              </a:rPr>
              <a:t>box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lang="fr-FR" sz="1600" spc="-25" dirty="0">
                <a:latin typeface="Century Schoolbook"/>
                <a:cs typeface="Century Schoolbook"/>
              </a:rPr>
              <a:t>2</a:t>
            </a:r>
            <a:endParaRPr sz="1600" dirty="0">
              <a:latin typeface="Century Schoolbook"/>
              <a:cs typeface="Century Schoolbook"/>
            </a:endParaRPr>
          </a:p>
        </p:txBody>
      </p:sp>
      <p:sp>
        <p:nvSpPr>
          <p:cNvPr id="6151" name="Left Brace 6150">
            <a:extLst>
              <a:ext uri="{FF2B5EF4-FFF2-40B4-BE49-F238E27FC236}">
                <a16:creationId xmlns:a16="http://schemas.microsoft.com/office/drawing/2014/main" id="{045A66A9-0729-DE5D-B7DC-1798CD200F0D}"/>
              </a:ext>
            </a:extLst>
          </p:cNvPr>
          <p:cNvSpPr/>
          <p:nvPr/>
        </p:nvSpPr>
        <p:spPr>
          <a:xfrm rot="10800000">
            <a:off x="10279168" y="1310167"/>
            <a:ext cx="209919" cy="2205649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FFC000"/>
              </a:solidFill>
            </a:endParaRPr>
          </a:p>
        </p:txBody>
      </p:sp>
      <p:sp>
        <p:nvSpPr>
          <p:cNvPr id="6152" name="Left Brace 6151">
            <a:extLst>
              <a:ext uri="{FF2B5EF4-FFF2-40B4-BE49-F238E27FC236}">
                <a16:creationId xmlns:a16="http://schemas.microsoft.com/office/drawing/2014/main" id="{FCDFB12C-CBAE-8B04-FAD7-0BB776884F35}"/>
              </a:ext>
            </a:extLst>
          </p:cNvPr>
          <p:cNvSpPr/>
          <p:nvPr/>
        </p:nvSpPr>
        <p:spPr>
          <a:xfrm rot="10800000">
            <a:off x="10292580" y="3518091"/>
            <a:ext cx="209513" cy="2205651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153" name="object 8">
            <a:extLst>
              <a:ext uri="{FF2B5EF4-FFF2-40B4-BE49-F238E27FC236}">
                <a16:creationId xmlns:a16="http://schemas.microsoft.com/office/drawing/2014/main" id="{767DF22D-23CB-2482-AC27-BF0FB227DD68}"/>
              </a:ext>
            </a:extLst>
          </p:cNvPr>
          <p:cNvSpPr txBox="1"/>
          <p:nvPr/>
        </p:nvSpPr>
        <p:spPr>
          <a:xfrm>
            <a:off x="10649008" y="3912452"/>
            <a:ext cx="1340243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entury Schoolbook"/>
                <a:cs typeface="Century Schoolbook"/>
              </a:rPr>
              <a:t>Anchor</a:t>
            </a:r>
            <a:r>
              <a:rPr sz="1600" spc="-15" dirty="0">
                <a:latin typeface="Century Schoolbook"/>
                <a:cs typeface="Century Schoolbook"/>
              </a:rPr>
              <a:t> </a:t>
            </a:r>
            <a:endParaRPr lang="fr-FR" sz="1600" spc="-15" dirty="0">
              <a:latin typeface="Century Schoolbook"/>
              <a:cs typeface="Century Schoolbook"/>
            </a:endParaRPr>
          </a:p>
          <a:p>
            <a:pPr marL="12700">
              <a:spcBef>
                <a:spcPts val="100"/>
              </a:spcBef>
            </a:pPr>
            <a:r>
              <a:rPr sz="1600" dirty="0">
                <a:latin typeface="Century Schoolbook"/>
                <a:cs typeface="Century Schoolbook"/>
              </a:rPr>
              <a:t>box</a:t>
            </a:r>
            <a:r>
              <a:rPr sz="1600" spc="-11" dirty="0">
                <a:latin typeface="Century Schoolbook"/>
                <a:cs typeface="Century Schoolbook"/>
              </a:rPr>
              <a:t> </a:t>
            </a:r>
            <a:r>
              <a:rPr lang="fr-FR" sz="1600" spc="-25" dirty="0">
                <a:latin typeface="Century Schoolbook"/>
                <a:cs typeface="Century Schoolbook"/>
              </a:rPr>
              <a:t>2</a:t>
            </a:r>
          </a:p>
          <a:p>
            <a:pPr marL="12700">
              <a:spcBef>
                <a:spcPts val="100"/>
              </a:spcBef>
            </a:pPr>
            <a:r>
              <a:rPr lang="fr-FR" sz="1600" spc="-25" dirty="0">
                <a:latin typeface="Century Schoolbook"/>
                <a:cs typeface="Century Schoolbook"/>
              </a:rPr>
              <a:t>(</a:t>
            </a:r>
            <a:r>
              <a:rPr lang="fr-FR" sz="1600" spc="-25" dirty="0" err="1">
                <a:latin typeface="Century Schoolbook"/>
                <a:cs typeface="Century Schoolbook"/>
              </a:rPr>
              <a:t>bounding</a:t>
            </a:r>
            <a:r>
              <a:rPr lang="fr-FR" sz="1600" spc="-25" dirty="0">
                <a:latin typeface="Century Schoolbook"/>
                <a:cs typeface="Century Schoolbook"/>
              </a:rPr>
              <a:t> box for car </a:t>
            </a:r>
            <a:r>
              <a:rPr lang="fr-FR" sz="1600" spc="-25" dirty="0" err="1">
                <a:latin typeface="Century Schoolbook"/>
                <a:cs typeface="Century Schoolbook"/>
              </a:rPr>
              <a:t>is</a:t>
            </a:r>
            <a:r>
              <a:rPr lang="fr-FR" sz="1600" spc="-25" dirty="0">
                <a:latin typeface="Century Schoolbook"/>
                <a:cs typeface="Century Schoolbook"/>
              </a:rPr>
              <a:t> a bit </a:t>
            </a:r>
            <a:r>
              <a:rPr lang="fr-FR" sz="1600" spc="-25" dirty="0" err="1">
                <a:latin typeface="Century Schoolbook"/>
                <a:cs typeface="Century Schoolbook"/>
              </a:rPr>
              <a:t>wider</a:t>
            </a:r>
            <a:r>
              <a:rPr lang="fr-FR" sz="1600" spc="-25" dirty="0">
                <a:latin typeface="Century Schoolbook"/>
                <a:cs typeface="Century Schoolbook"/>
              </a:rPr>
              <a:t> </a:t>
            </a:r>
            <a:r>
              <a:rPr lang="fr-FR" sz="1600" spc="-25" dirty="0" err="1">
                <a:latin typeface="Century Schoolbook"/>
                <a:cs typeface="Century Schoolbook"/>
              </a:rPr>
              <a:t>than</a:t>
            </a:r>
            <a:r>
              <a:rPr lang="fr-FR" sz="1600" spc="-25" dirty="0">
                <a:latin typeface="Century Schoolbook"/>
                <a:cs typeface="Century Schoolbook"/>
              </a:rPr>
              <a:t> </a:t>
            </a:r>
            <a:r>
              <a:rPr lang="fr-FR" sz="1600" spc="-25" dirty="0" err="1">
                <a:latin typeface="Century Schoolbook"/>
                <a:cs typeface="Century Schoolbook"/>
              </a:rPr>
              <a:t>higher</a:t>
            </a:r>
            <a:r>
              <a:rPr lang="fr-FR" sz="1600" spc="-25" dirty="0">
                <a:latin typeface="Century Schoolbook"/>
                <a:cs typeface="Century Schoolbook"/>
              </a:rPr>
              <a:t>)</a:t>
            </a:r>
            <a:endParaRPr sz="1600" dirty="0">
              <a:latin typeface="Century Schoolbook"/>
              <a:cs typeface="Century Schoolbook"/>
            </a:endParaRPr>
          </a:p>
        </p:txBody>
      </p:sp>
      <p:sp>
        <p:nvSpPr>
          <p:cNvPr id="6154" name="TextBox 6153">
            <a:extLst>
              <a:ext uri="{FF2B5EF4-FFF2-40B4-BE49-F238E27FC236}">
                <a16:creationId xmlns:a16="http://schemas.microsoft.com/office/drawing/2014/main" id="{F3D8DEF5-528B-BFCD-E12E-498347C73E3B}"/>
              </a:ext>
            </a:extLst>
          </p:cNvPr>
          <p:cNvSpPr txBox="1"/>
          <p:nvPr/>
        </p:nvSpPr>
        <p:spPr>
          <a:xfrm>
            <a:off x="1389089" y="5163630"/>
            <a:ext cx="1747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3200" spc="-11" dirty="0">
                <a:latin typeface="Cambria Math"/>
              </a:rPr>
              <a:t>3×3×16</a:t>
            </a:r>
          </a:p>
        </p:txBody>
      </p:sp>
      <p:sp>
        <p:nvSpPr>
          <p:cNvPr id="6155" name="Cube 6154">
            <a:extLst>
              <a:ext uri="{FF2B5EF4-FFF2-40B4-BE49-F238E27FC236}">
                <a16:creationId xmlns:a16="http://schemas.microsoft.com/office/drawing/2014/main" id="{C979A707-A151-F00E-F3AC-748D1E9C7BEF}"/>
              </a:ext>
            </a:extLst>
          </p:cNvPr>
          <p:cNvSpPr/>
          <p:nvPr/>
        </p:nvSpPr>
        <p:spPr>
          <a:xfrm>
            <a:off x="10163078" y="6026925"/>
            <a:ext cx="540000" cy="540000"/>
          </a:xfrm>
          <a:prstGeom prst="cube">
            <a:avLst>
              <a:gd name="adj" fmla="val 5574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156" name="Cube 6155">
            <a:extLst>
              <a:ext uri="{FF2B5EF4-FFF2-40B4-BE49-F238E27FC236}">
                <a16:creationId xmlns:a16="http://schemas.microsoft.com/office/drawing/2014/main" id="{39759B4F-BE1F-F629-61DB-DFA20D9B0FE4}"/>
              </a:ext>
            </a:extLst>
          </p:cNvPr>
          <p:cNvSpPr/>
          <p:nvPr/>
        </p:nvSpPr>
        <p:spPr>
          <a:xfrm>
            <a:off x="6554274" y="5772541"/>
            <a:ext cx="880407" cy="920936"/>
          </a:xfrm>
          <a:prstGeom prst="cube">
            <a:avLst>
              <a:gd name="adj" fmla="val 938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6157" name="Straight Arrow Connector 6156">
            <a:extLst>
              <a:ext uri="{FF2B5EF4-FFF2-40B4-BE49-F238E27FC236}">
                <a16:creationId xmlns:a16="http://schemas.microsoft.com/office/drawing/2014/main" id="{2B8DE958-0BD4-3DA5-94C2-F37F70868806}"/>
              </a:ext>
            </a:extLst>
          </p:cNvPr>
          <p:cNvCxnSpPr/>
          <p:nvPr/>
        </p:nvCxnSpPr>
        <p:spPr>
          <a:xfrm>
            <a:off x="7506291" y="6233009"/>
            <a:ext cx="528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8" name="Straight Arrow Connector 6157">
            <a:extLst>
              <a:ext uri="{FF2B5EF4-FFF2-40B4-BE49-F238E27FC236}">
                <a16:creationId xmlns:a16="http://schemas.microsoft.com/office/drawing/2014/main" id="{1E8D425B-0B1A-FA32-7516-480B058D71E9}"/>
              </a:ext>
            </a:extLst>
          </p:cNvPr>
          <p:cNvCxnSpPr/>
          <p:nvPr/>
        </p:nvCxnSpPr>
        <p:spPr>
          <a:xfrm>
            <a:off x="9513463" y="6248633"/>
            <a:ext cx="528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59" name="object 3">
            <a:extLst>
              <a:ext uri="{FF2B5EF4-FFF2-40B4-BE49-F238E27FC236}">
                <a16:creationId xmlns:a16="http://schemas.microsoft.com/office/drawing/2014/main" id="{553FAAA2-555B-930A-9BE6-799205A6C26B}"/>
              </a:ext>
            </a:extLst>
          </p:cNvPr>
          <p:cNvSpPr txBox="1"/>
          <p:nvPr/>
        </p:nvSpPr>
        <p:spPr>
          <a:xfrm>
            <a:off x="8173085" y="5990654"/>
            <a:ext cx="1379151" cy="428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6200"/>
              </a:lnSpc>
              <a:spcBef>
                <a:spcPts val="100"/>
              </a:spcBef>
            </a:pPr>
            <a:r>
              <a:rPr lang="fr-FR" sz="2400" dirty="0" err="1">
                <a:latin typeface="Century Schoolbook"/>
                <a:cs typeface="Century Schoolbook"/>
              </a:rPr>
              <a:t>ConvNet</a:t>
            </a:r>
            <a:endParaRPr sz="2400" dirty="0">
              <a:latin typeface="Century Schoolbook"/>
              <a:cs typeface="Century Schoolbook"/>
            </a:endParaRPr>
          </a:p>
        </p:txBody>
      </p:sp>
      <p:sp>
        <p:nvSpPr>
          <p:cNvPr id="6160" name="object 3">
            <a:extLst>
              <a:ext uri="{FF2B5EF4-FFF2-40B4-BE49-F238E27FC236}">
                <a16:creationId xmlns:a16="http://schemas.microsoft.com/office/drawing/2014/main" id="{707C4146-A126-30C5-A246-4CCEA6B1CE5E}"/>
              </a:ext>
            </a:extLst>
          </p:cNvPr>
          <p:cNvSpPr txBox="1"/>
          <p:nvPr/>
        </p:nvSpPr>
        <p:spPr>
          <a:xfrm>
            <a:off x="4378827" y="6074684"/>
            <a:ext cx="2031651" cy="6884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r">
              <a:lnSpc>
                <a:spcPct val="126200"/>
              </a:lnSpc>
              <a:spcBef>
                <a:spcPts val="100"/>
              </a:spcBef>
            </a:pPr>
            <a:r>
              <a:rPr lang="fr-FR" dirty="0">
                <a:latin typeface="Century Schoolbook"/>
                <a:cs typeface="Century Schoolbook"/>
              </a:rPr>
              <a:t>x</a:t>
            </a:r>
          </a:p>
          <a:p>
            <a:pPr marL="12700" marR="5080" algn="r">
              <a:lnSpc>
                <a:spcPct val="126200"/>
              </a:lnSpc>
              <a:spcBef>
                <a:spcPts val="100"/>
              </a:spcBef>
            </a:pPr>
            <a:r>
              <a:rPr lang="fr-FR" dirty="0">
                <a:latin typeface="Century Schoolbook"/>
                <a:cs typeface="Century Schoolbook"/>
              </a:rPr>
              <a:t>100</a:t>
            </a:r>
            <a:r>
              <a:rPr lang="en-NZ" spc="-11" dirty="0">
                <a:latin typeface="Cambria Math"/>
                <a:cs typeface="Cambria Math"/>
              </a:rPr>
              <a:t> × </a:t>
            </a:r>
            <a:r>
              <a:rPr lang="fr-FR" dirty="0">
                <a:latin typeface="Century Schoolbook"/>
                <a:cs typeface="Century Schoolbook"/>
              </a:rPr>
              <a:t>100</a:t>
            </a:r>
            <a:r>
              <a:rPr lang="en-NZ" spc="-11" dirty="0">
                <a:latin typeface="Cambria Math"/>
                <a:cs typeface="Cambria Math"/>
              </a:rPr>
              <a:t> × </a:t>
            </a:r>
            <a:r>
              <a:rPr lang="fr-FR" dirty="0">
                <a:latin typeface="Century Schoolbook"/>
                <a:cs typeface="Century Schoolbook"/>
              </a:rPr>
              <a:t>3</a:t>
            </a:r>
            <a:endParaRPr dirty="0">
              <a:latin typeface="Century Schoolbook"/>
              <a:cs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180983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1" grpId="0"/>
      <p:bldP spid="51" grpId="0" animBg="1"/>
      <p:bldP spid="52" grpId="0" animBg="1"/>
      <p:bldP spid="53" grpId="0"/>
      <p:bldP spid="58" grpId="0" animBg="1"/>
      <p:bldP spid="59" grpId="0" animBg="1"/>
      <p:bldP spid="60" grpId="0"/>
      <p:bldP spid="6147" grpId="0" animBg="1"/>
      <p:bldP spid="6148" grpId="0" animBg="1"/>
      <p:bldP spid="6149" grpId="0"/>
      <p:bldP spid="6150" grpId="0"/>
      <p:bldP spid="6151" grpId="0" animBg="1"/>
      <p:bldP spid="6152" grpId="0" animBg="1"/>
      <p:bldP spid="6153" grpId="0"/>
      <p:bldP spid="6155" grpId="0" animBg="1"/>
      <p:bldP spid="6156" grpId="0" animBg="1"/>
      <p:bldP spid="6159" grpId="0"/>
      <p:bldP spid="616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YOLO: You Only Look Once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6169" name="Title 1">
            <a:extLst>
              <a:ext uri="{FF2B5EF4-FFF2-40B4-BE49-F238E27FC236}">
                <a16:creationId xmlns:a16="http://schemas.microsoft.com/office/drawing/2014/main" id="{F1CA21B1-60FE-ACA5-BBB5-067F12770A51}"/>
              </a:ext>
            </a:extLst>
          </p:cNvPr>
          <p:cNvSpPr txBox="1">
            <a:spLocks/>
          </p:cNvSpPr>
          <p:nvPr/>
        </p:nvSpPr>
        <p:spPr>
          <a:xfrm>
            <a:off x="1056217" y="1311198"/>
            <a:ext cx="10233454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Predicting with YOLO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C1840BB-5569-88F1-102F-7544526F3635}"/>
              </a:ext>
            </a:extLst>
          </p:cNvPr>
          <p:cNvSpPr txBox="1">
            <a:spLocks/>
          </p:cNvSpPr>
          <p:nvPr/>
        </p:nvSpPr>
        <p:spPr>
          <a:xfrm>
            <a:off x="553769" y="1418270"/>
            <a:ext cx="10515600" cy="1325563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NZ" spc="-11"/>
              <a:t>Non-</a:t>
            </a:r>
            <a:r>
              <a:rPr lang="en-NZ"/>
              <a:t>max</a:t>
            </a:r>
            <a:r>
              <a:rPr lang="en-NZ" spc="5"/>
              <a:t> </a:t>
            </a:r>
            <a:r>
              <a:rPr lang="en-NZ"/>
              <a:t>suppression</a:t>
            </a:r>
            <a:r>
              <a:rPr lang="en-NZ" spc="11"/>
              <a:t> </a:t>
            </a:r>
            <a:r>
              <a:rPr lang="en-NZ" spc="-11"/>
              <a:t>example</a:t>
            </a:r>
            <a:endParaRPr lang="en-NZ" spc="-11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81937CE-CE17-1A26-1761-A42E88F9B3B6}"/>
              </a:ext>
            </a:extLst>
          </p:cNvPr>
          <p:cNvSpPr txBox="1">
            <a:spLocks/>
          </p:cNvSpPr>
          <p:nvPr/>
        </p:nvSpPr>
        <p:spPr>
          <a:xfrm>
            <a:off x="983056" y="1418270"/>
            <a:ext cx="10515600" cy="1325563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NZ"/>
              <a:t>Making</a:t>
            </a:r>
            <a:r>
              <a:rPr lang="en-NZ" spc="-20"/>
              <a:t> </a:t>
            </a:r>
            <a:r>
              <a:rPr lang="en-NZ" spc="-11"/>
              <a:t>predictions</a:t>
            </a:r>
            <a:endParaRPr lang="en-NZ" spc="-11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6CEAD3C-39EB-B5A6-6029-28E364EE7932}"/>
              </a:ext>
            </a:extLst>
          </p:cNvPr>
          <p:cNvSpPr txBox="1"/>
          <p:nvPr/>
        </p:nvSpPr>
        <p:spPr>
          <a:xfrm>
            <a:off x="9193556" y="4044278"/>
            <a:ext cx="54419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fr-FR" sz="2800" dirty="0">
                <a:latin typeface="Cambria Math"/>
                <a:cs typeface="Cambria Math"/>
              </a:rPr>
              <a:t>y</a:t>
            </a:r>
            <a:r>
              <a:rPr sz="2800" spc="215" dirty="0">
                <a:latin typeface="Cambria Math"/>
                <a:cs typeface="Cambria Math"/>
              </a:rPr>
              <a:t> </a:t>
            </a:r>
            <a:r>
              <a:rPr sz="2800" spc="-60" dirty="0">
                <a:latin typeface="Century Schoolbook"/>
                <a:cs typeface="Century Schoolbook"/>
              </a:rPr>
              <a:t>=</a:t>
            </a:r>
            <a:endParaRPr sz="2800" dirty="0">
              <a:latin typeface="Century Schoolbook"/>
              <a:cs typeface="Century Schoolbook"/>
            </a:endParaRPr>
          </a:p>
        </p:txBody>
      </p:sp>
      <p:grpSp>
        <p:nvGrpSpPr>
          <p:cNvPr id="9" name="object 4">
            <a:extLst>
              <a:ext uri="{FF2B5EF4-FFF2-40B4-BE49-F238E27FC236}">
                <a16:creationId xmlns:a16="http://schemas.microsoft.com/office/drawing/2014/main" id="{BC97D081-39F5-E5D7-F302-ADA239CF195E}"/>
              </a:ext>
            </a:extLst>
          </p:cNvPr>
          <p:cNvGrpSpPr/>
          <p:nvPr/>
        </p:nvGrpSpPr>
        <p:grpSpPr>
          <a:xfrm>
            <a:off x="6146292" y="3707905"/>
            <a:ext cx="2657475" cy="1247140"/>
            <a:chOff x="6209665" y="2479801"/>
            <a:chExt cx="2657475" cy="1247140"/>
          </a:xfrm>
        </p:grpSpPr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75AD6339-3C22-BF03-23EC-653C14CEEA0F}"/>
                </a:ext>
              </a:extLst>
            </p:cNvPr>
            <p:cNvSpPr/>
            <p:nvPr/>
          </p:nvSpPr>
          <p:spPr>
            <a:xfrm>
              <a:off x="7552664" y="3384645"/>
              <a:ext cx="409575" cy="336550"/>
            </a:xfrm>
            <a:custGeom>
              <a:avLst/>
              <a:gdLst/>
              <a:ahLst/>
              <a:cxnLst/>
              <a:rect l="l" t="t" r="r" b="b"/>
              <a:pathLst>
                <a:path w="409575" h="336550">
                  <a:moveTo>
                    <a:pt x="409310" y="0"/>
                  </a:moveTo>
                  <a:lnTo>
                    <a:pt x="0" y="0"/>
                  </a:lnTo>
                  <a:lnTo>
                    <a:pt x="0" y="335934"/>
                  </a:lnTo>
                  <a:lnTo>
                    <a:pt x="409310" y="335934"/>
                  </a:lnTo>
                  <a:lnTo>
                    <a:pt x="40931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5E883580-7FB2-2189-BCBF-FCD1D3B8A6B2}"/>
                </a:ext>
              </a:extLst>
            </p:cNvPr>
            <p:cNvSpPr/>
            <p:nvPr/>
          </p:nvSpPr>
          <p:spPr>
            <a:xfrm>
              <a:off x="7961973" y="2486151"/>
              <a:ext cx="898525" cy="1234440"/>
            </a:xfrm>
            <a:custGeom>
              <a:avLst/>
              <a:gdLst/>
              <a:ahLst/>
              <a:cxnLst/>
              <a:rect l="l" t="t" r="r" b="b"/>
              <a:pathLst>
                <a:path w="898525" h="1234439">
                  <a:moveTo>
                    <a:pt x="898486" y="0"/>
                  </a:moveTo>
                  <a:lnTo>
                    <a:pt x="0" y="898486"/>
                  </a:lnTo>
                  <a:lnTo>
                    <a:pt x="0" y="1234427"/>
                  </a:lnTo>
                  <a:lnTo>
                    <a:pt x="898486" y="335940"/>
                  </a:lnTo>
                  <a:lnTo>
                    <a:pt x="898486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2D246648-9A03-AC65-A1C4-96246BCDEB59}"/>
                </a:ext>
              </a:extLst>
            </p:cNvPr>
            <p:cNvSpPr/>
            <p:nvPr/>
          </p:nvSpPr>
          <p:spPr>
            <a:xfrm>
              <a:off x="7552664" y="2486151"/>
              <a:ext cx="1308100" cy="898525"/>
            </a:xfrm>
            <a:custGeom>
              <a:avLst/>
              <a:gdLst/>
              <a:ahLst/>
              <a:cxnLst/>
              <a:rect l="l" t="t" r="r" b="b"/>
              <a:pathLst>
                <a:path w="1308100" h="898525">
                  <a:moveTo>
                    <a:pt x="1307795" y="0"/>
                  </a:moveTo>
                  <a:lnTo>
                    <a:pt x="898486" y="0"/>
                  </a:lnTo>
                  <a:lnTo>
                    <a:pt x="0" y="898486"/>
                  </a:lnTo>
                  <a:lnTo>
                    <a:pt x="409308" y="898486"/>
                  </a:lnTo>
                  <a:lnTo>
                    <a:pt x="1307795" y="0"/>
                  </a:lnTo>
                  <a:close/>
                </a:path>
              </a:pathLst>
            </a:custGeom>
            <a:solidFill>
              <a:srgbClr val="698E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40F4CD70-4CC9-3924-6A54-92C4204D1F20}"/>
                </a:ext>
              </a:extLst>
            </p:cNvPr>
            <p:cNvSpPr/>
            <p:nvPr/>
          </p:nvSpPr>
          <p:spPr>
            <a:xfrm>
              <a:off x="7552664" y="2486151"/>
              <a:ext cx="1308100" cy="1234440"/>
            </a:xfrm>
            <a:custGeom>
              <a:avLst/>
              <a:gdLst/>
              <a:ahLst/>
              <a:cxnLst/>
              <a:rect l="l" t="t" r="r" b="b"/>
              <a:pathLst>
                <a:path w="1308100" h="1234439">
                  <a:moveTo>
                    <a:pt x="0" y="898483"/>
                  </a:moveTo>
                  <a:lnTo>
                    <a:pt x="898483" y="0"/>
                  </a:lnTo>
                  <a:lnTo>
                    <a:pt x="1307790" y="0"/>
                  </a:lnTo>
                  <a:lnTo>
                    <a:pt x="1307790" y="335935"/>
                  </a:lnTo>
                  <a:lnTo>
                    <a:pt x="409311" y="1234420"/>
                  </a:lnTo>
                  <a:lnTo>
                    <a:pt x="0" y="1234420"/>
                  </a:lnTo>
                  <a:lnTo>
                    <a:pt x="0" y="898483"/>
                  </a:lnTo>
                  <a:close/>
                </a:path>
                <a:path w="1308100" h="1234439">
                  <a:moveTo>
                    <a:pt x="0" y="898483"/>
                  </a:moveTo>
                  <a:lnTo>
                    <a:pt x="409311" y="898483"/>
                  </a:lnTo>
                  <a:lnTo>
                    <a:pt x="1307790" y="0"/>
                  </a:lnTo>
                </a:path>
                <a:path w="1308100" h="1234439">
                  <a:moveTo>
                    <a:pt x="409311" y="898483"/>
                  </a:moveTo>
                  <a:lnTo>
                    <a:pt x="409311" y="1234420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DD5569F8-01A4-DA9C-5763-32DAA055D9FF}"/>
                </a:ext>
              </a:extLst>
            </p:cNvPr>
            <p:cNvSpPr/>
            <p:nvPr/>
          </p:nvSpPr>
          <p:spPr>
            <a:xfrm>
              <a:off x="6209665" y="2980029"/>
              <a:ext cx="1343025" cy="127000"/>
            </a:xfrm>
            <a:custGeom>
              <a:avLst/>
              <a:gdLst/>
              <a:ahLst/>
              <a:cxnLst/>
              <a:rect l="l" t="t" r="r" b="b"/>
              <a:pathLst>
                <a:path w="1343025" h="127000">
                  <a:moveTo>
                    <a:pt x="1215999" y="0"/>
                  </a:moveTo>
                  <a:lnTo>
                    <a:pt x="1215999" y="50800"/>
                  </a:lnTo>
                  <a:lnTo>
                    <a:pt x="0" y="50800"/>
                  </a:lnTo>
                  <a:lnTo>
                    <a:pt x="0" y="76200"/>
                  </a:lnTo>
                  <a:lnTo>
                    <a:pt x="1215999" y="76200"/>
                  </a:lnTo>
                  <a:lnTo>
                    <a:pt x="1215999" y="127000"/>
                  </a:lnTo>
                  <a:lnTo>
                    <a:pt x="1342999" y="63500"/>
                  </a:lnTo>
                  <a:lnTo>
                    <a:pt x="1215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3">
            <a:extLst>
              <a:ext uri="{FF2B5EF4-FFF2-40B4-BE49-F238E27FC236}">
                <a16:creationId xmlns:a16="http://schemas.microsoft.com/office/drawing/2014/main" id="{2C830FC1-4F46-78E3-5B61-BD161A567782}"/>
              </a:ext>
            </a:extLst>
          </p:cNvPr>
          <p:cNvGrpSpPr/>
          <p:nvPr/>
        </p:nvGrpSpPr>
        <p:grpSpPr>
          <a:xfrm>
            <a:off x="547846" y="2708931"/>
            <a:ext cx="3526155" cy="3200400"/>
            <a:chOff x="182879" y="1415503"/>
            <a:chExt cx="3526154" cy="3200400"/>
          </a:xfrm>
        </p:grpSpPr>
        <p:pic>
          <p:nvPicPr>
            <p:cNvPr id="16" name="object 14">
              <a:extLst>
                <a:ext uri="{FF2B5EF4-FFF2-40B4-BE49-F238E27FC236}">
                  <a16:creationId xmlns:a16="http://schemas.microsoft.com/office/drawing/2014/main" id="{9E147C0F-B481-E579-D0B6-1B275C2D008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879" y="1415503"/>
              <a:ext cx="3525837" cy="3199917"/>
            </a:xfrm>
            <a:prstGeom prst="rect">
              <a:avLst/>
            </a:prstGeom>
          </p:spPr>
        </p:pic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B76E08E7-8199-01DD-5C36-A70AFAFB002F}"/>
                </a:ext>
              </a:extLst>
            </p:cNvPr>
            <p:cNvSpPr/>
            <p:nvPr/>
          </p:nvSpPr>
          <p:spPr>
            <a:xfrm>
              <a:off x="1451114" y="3617848"/>
              <a:ext cx="825500" cy="745490"/>
            </a:xfrm>
            <a:custGeom>
              <a:avLst/>
              <a:gdLst/>
              <a:ahLst/>
              <a:cxnLst/>
              <a:rect l="l" t="t" r="r" b="b"/>
              <a:pathLst>
                <a:path w="825500" h="745489">
                  <a:moveTo>
                    <a:pt x="0" y="0"/>
                  </a:moveTo>
                  <a:lnTo>
                    <a:pt x="824948" y="0"/>
                  </a:lnTo>
                  <a:lnTo>
                    <a:pt x="824948" y="745435"/>
                  </a:lnTo>
                  <a:lnTo>
                    <a:pt x="0" y="74543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3B44CC15-975F-DD3F-F29F-E3C31C849275}"/>
                </a:ext>
              </a:extLst>
            </p:cNvPr>
            <p:cNvSpPr/>
            <p:nvPr/>
          </p:nvSpPr>
          <p:spPr>
            <a:xfrm>
              <a:off x="1447922" y="3625925"/>
              <a:ext cx="812800" cy="736600"/>
            </a:xfrm>
            <a:custGeom>
              <a:avLst/>
              <a:gdLst/>
              <a:ahLst/>
              <a:cxnLst/>
              <a:rect l="l" t="t" r="r" b="b"/>
              <a:pathLst>
                <a:path w="812800" h="736600">
                  <a:moveTo>
                    <a:pt x="56880" y="44280"/>
                  </a:moveTo>
                  <a:lnTo>
                    <a:pt x="56880" y="38160"/>
                  </a:lnTo>
                  <a:lnTo>
                    <a:pt x="63360" y="31680"/>
                  </a:lnTo>
                  <a:lnTo>
                    <a:pt x="63360" y="25200"/>
                  </a:lnTo>
                  <a:lnTo>
                    <a:pt x="63360" y="19080"/>
                  </a:lnTo>
                  <a:lnTo>
                    <a:pt x="63360" y="12600"/>
                  </a:lnTo>
                  <a:lnTo>
                    <a:pt x="56880" y="6120"/>
                  </a:lnTo>
                  <a:lnTo>
                    <a:pt x="56880" y="0"/>
                  </a:lnTo>
                  <a:lnTo>
                    <a:pt x="50760" y="0"/>
                  </a:lnTo>
                  <a:lnTo>
                    <a:pt x="50760" y="6120"/>
                  </a:lnTo>
                  <a:lnTo>
                    <a:pt x="50760" y="12600"/>
                  </a:lnTo>
                  <a:lnTo>
                    <a:pt x="56880" y="19080"/>
                  </a:lnTo>
                  <a:lnTo>
                    <a:pt x="56880" y="38160"/>
                  </a:lnTo>
                  <a:lnTo>
                    <a:pt x="56880" y="44280"/>
                  </a:lnTo>
                  <a:lnTo>
                    <a:pt x="56880" y="63360"/>
                  </a:lnTo>
                  <a:lnTo>
                    <a:pt x="56880" y="75960"/>
                  </a:lnTo>
                  <a:lnTo>
                    <a:pt x="56880" y="95040"/>
                  </a:lnTo>
                  <a:lnTo>
                    <a:pt x="56880" y="108000"/>
                  </a:lnTo>
                  <a:lnTo>
                    <a:pt x="50760" y="133200"/>
                  </a:lnTo>
                  <a:lnTo>
                    <a:pt x="50760" y="177840"/>
                  </a:lnTo>
                  <a:lnTo>
                    <a:pt x="50760" y="203040"/>
                  </a:lnTo>
                  <a:lnTo>
                    <a:pt x="44280" y="266760"/>
                  </a:lnTo>
                  <a:lnTo>
                    <a:pt x="44280" y="291960"/>
                  </a:lnTo>
                  <a:lnTo>
                    <a:pt x="50760" y="342720"/>
                  </a:lnTo>
                  <a:lnTo>
                    <a:pt x="50760" y="368280"/>
                  </a:lnTo>
                  <a:lnTo>
                    <a:pt x="56880" y="393480"/>
                  </a:lnTo>
                  <a:lnTo>
                    <a:pt x="56880" y="419040"/>
                  </a:lnTo>
                  <a:lnTo>
                    <a:pt x="56880" y="444600"/>
                  </a:lnTo>
                  <a:lnTo>
                    <a:pt x="63360" y="488880"/>
                  </a:lnTo>
                  <a:lnTo>
                    <a:pt x="63360" y="514440"/>
                  </a:lnTo>
                  <a:lnTo>
                    <a:pt x="63360" y="539640"/>
                  </a:lnTo>
                  <a:lnTo>
                    <a:pt x="63360" y="565200"/>
                  </a:lnTo>
                  <a:lnTo>
                    <a:pt x="69840" y="584280"/>
                  </a:lnTo>
                  <a:lnTo>
                    <a:pt x="69840" y="609480"/>
                  </a:lnTo>
                  <a:lnTo>
                    <a:pt x="69840" y="641160"/>
                  </a:lnTo>
                  <a:lnTo>
                    <a:pt x="69840" y="660240"/>
                  </a:lnTo>
                  <a:lnTo>
                    <a:pt x="69840" y="673201"/>
                  </a:lnTo>
                  <a:lnTo>
                    <a:pt x="75960" y="685801"/>
                  </a:lnTo>
                  <a:lnTo>
                    <a:pt x="75960" y="691921"/>
                  </a:lnTo>
                  <a:lnTo>
                    <a:pt x="75960" y="698401"/>
                  </a:lnTo>
                  <a:lnTo>
                    <a:pt x="75960" y="704881"/>
                  </a:lnTo>
                  <a:lnTo>
                    <a:pt x="82440" y="711001"/>
                  </a:lnTo>
                  <a:lnTo>
                    <a:pt x="82440" y="717481"/>
                  </a:lnTo>
                  <a:lnTo>
                    <a:pt x="88920" y="717481"/>
                  </a:lnTo>
                  <a:lnTo>
                    <a:pt x="88920" y="723961"/>
                  </a:lnTo>
                  <a:lnTo>
                    <a:pt x="95040" y="723961"/>
                  </a:lnTo>
                  <a:lnTo>
                    <a:pt x="101520" y="723961"/>
                  </a:lnTo>
                  <a:lnTo>
                    <a:pt x="108000" y="730081"/>
                  </a:lnTo>
                  <a:lnTo>
                    <a:pt x="330120" y="730081"/>
                  </a:lnTo>
                  <a:lnTo>
                    <a:pt x="380880" y="736561"/>
                  </a:lnTo>
                  <a:lnTo>
                    <a:pt x="406440" y="736561"/>
                  </a:lnTo>
                  <a:lnTo>
                    <a:pt x="431640" y="736561"/>
                  </a:lnTo>
                  <a:lnTo>
                    <a:pt x="463320" y="736561"/>
                  </a:lnTo>
                  <a:lnTo>
                    <a:pt x="495360" y="736561"/>
                  </a:lnTo>
                  <a:lnTo>
                    <a:pt x="552240" y="730081"/>
                  </a:lnTo>
                  <a:lnTo>
                    <a:pt x="577800" y="723961"/>
                  </a:lnTo>
                  <a:lnTo>
                    <a:pt x="603000" y="723961"/>
                  </a:lnTo>
                  <a:lnTo>
                    <a:pt x="622080" y="723961"/>
                  </a:lnTo>
                  <a:lnTo>
                    <a:pt x="660240" y="717481"/>
                  </a:lnTo>
                  <a:lnTo>
                    <a:pt x="679321" y="717481"/>
                  </a:lnTo>
                  <a:lnTo>
                    <a:pt x="717481" y="717481"/>
                  </a:lnTo>
                  <a:lnTo>
                    <a:pt x="742681" y="711001"/>
                  </a:lnTo>
                  <a:lnTo>
                    <a:pt x="755641" y="704881"/>
                  </a:lnTo>
                  <a:lnTo>
                    <a:pt x="761761" y="704881"/>
                  </a:lnTo>
                  <a:lnTo>
                    <a:pt x="774721" y="704881"/>
                  </a:lnTo>
                  <a:lnTo>
                    <a:pt x="780841" y="698401"/>
                  </a:lnTo>
                  <a:lnTo>
                    <a:pt x="787321" y="698401"/>
                  </a:lnTo>
                  <a:lnTo>
                    <a:pt x="787321" y="704881"/>
                  </a:lnTo>
                  <a:lnTo>
                    <a:pt x="793801" y="704881"/>
                  </a:lnTo>
                  <a:lnTo>
                    <a:pt x="799921" y="704881"/>
                  </a:lnTo>
                  <a:lnTo>
                    <a:pt x="806401" y="704881"/>
                  </a:lnTo>
                  <a:lnTo>
                    <a:pt x="806401" y="698401"/>
                  </a:lnTo>
                  <a:lnTo>
                    <a:pt x="806401" y="691921"/>
                  </a:lnTo>
                  <a:lnTo>
                    <a:pt x="806401" y="685801"/>
                  </a:lnTo>
                  <a:lnTo>
                    <a:pt x="799921" y="673201"/>
                  </a:lnTo>
                  <a:lnTo>
                    <a:pt x="799921" y="660240"/>
                  </a:lnTo>
                  <a:lnTo>
                    <a:pt x="799921" y="647640"/>
                  </a:lnTo>
                  <a:lnTo>
                    <a:pt x="799921" y="622080"/>
                  </a:lnTo>
                  <a:lnTo>
                    <a:pt x="799921" y="609480"/>
                  </a:lnTo>
                  <a:lnTo>
                    <a:pt x="799921" y="596880"/>
                  </a:lnTo>
                  <a:lnTo>
                    <a:pt x="806401" y="565200"/>
                  </a:lnTo>
                  <a:lnTo>
                    <a:pt x="806401" y="216000"/>
                  </a:lnTo>
                  <a:lnTo>
                    <a:pt x="799921" y="190440"/>
                  </a:lnTo>
                  <a:lnTo>
                    <a:pt x="799921" y="171360"/>
                  </a:lnTo>
                  <a:lnTo>
                    <a:pt x="799921" y="152280"/>
                  </a:lnTo>
                  <a:lnTo>
                    <a:pt x="806401" y="120600"/>
                  </a:lnTo>
                  <a:lnTo>
                    <a:pt x="806401" y="108000"/>
                  </a:lnTo>
                  <a:lnTo>
                    <a:pt x="812521" y="75960"/>
                  </a:lnTo>
                  <a:lnTo>
                    <a:pt x="812521" y="69840"/>
                  </a:lnTo>
                  <a:lnTo>
                    <a:pt x="812521" y="57240"/>
                  </a:lnTo>
                  <a:lnTo>
                    <a:pt x="812521" y="50760"/>
                  </a:lnTo>
                  <a:lnTo>
                    <a:pt x="806401" y="38160"/>
                  </a:lnTo>
                  <a:lnTo>
                    <a:pt x="806401" y="31680"/>
                  </a:lnTo>
                  <a:lnTo>
                    <a:pt x="799921" y="31680"/>
                  </a:lnTo>
                  <a:lnTo>
                    <a:pt x="799921" y="25200"/>
                  </a:lnTo>
                  <a:lnTo>
                    <a:pt x="799921" y="19080"/>
                  </a:lnTo>
                  <a:lnTo>
                    <a:pt x="799921" y="12600"/>
                  </a:lnTo>
                  <a:lnTo>
                    <a:pt x="793801" y="12600"/>
                  </a:lnTo>
                  <a:lnTo>
                    <a:pt x="793801" y="6120"/>
                  </a:lnTo>
                  <a:lnTo>
                    <a:pt x="793801" y="0"/>
                  </a:lnTo>
                  <a:lnTo>
                    <a:pt x="787321" y="0"/>
                  </a:lnTo>
                  <a:lnTo>
                    <a:pt x="679321" y="0"/>
                  </a:lnTo>
                  <a:lnTo>
                    <a:pt x="641160" y="6120"/>
                  </a:lnTo>
                  <a:lnTo>
                    <a:pt x="615960" y="6120"/>
                  </a:lnTo>
                  <a:lnTo>
                    <a:pt x="552240" y="6120"/>
                  </a:lnTo>
                  <a:lnTo>
                    <a:pt x="514080" y="6120"/>
                  </a:lnTo>
                  <a:lnTo>
                    <a:pt x="476280" y="12600"/>
                  </a:lnTo>
                  <a:lnTo>
                    <a:pt x="393480" y="12600"/>
                  </a:lnTo>
                  <a:lnTo>
                    <a:pt x="342720" y="19080"/>
                  </a:lnTo>
                  <a:lnTo>
                    <a:pt x="298440" y="19080"/>
                  </a:lnTo>
                  <a:lnTo>
                    <a:pt x="215640" y="12600"/>
                  </a:lnTo>
                  <a:lnTo>
                    <a:pt x="177840" y="12600"/>
                  </a:lnTo>
                  <a:lnTo>
                    <a:pt x="145800" y="6120"/>
                  </a:lnTo>
                  <a:lnTo>
                    <a:pt x="19080" y="6120"/>
                  </a:lnTo>
                  <a:lnTo>
                    <a:pt x="6120" y="12600"/>
                  </a:lnTo>
                  <a:lnTo>
                    <a:pt x="0" y="25200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9" name="object 17">
            <a:extLst>
              <a:ext uri="{FF2B5EF4-FFF2-40B4-BE49-F238E27FC236}">
                <a16:creationId xmlns:a16="http://schemas.microsoft.com/office/drawing/2014/main" id="{E1B38D83-C760-8373-60AF-1C608BE77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855609"/>
              </p:ext>
            </p:extLst>
          </p:nvPr>
        </p:nvGraphicFramePr>
        <p:xfrm>
          <a:off x="527340" y="2689878"/>
          <a:ext cx="3526154" cy="3198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4572C4"/>
                      </a:solidFill>
                      <a:prstDash val="solid"/>
                    </a:lnL>
                    <a:lnR w="57150">
                      <a:solidFill>
                        <a:srgbClr val="4572C4"/>
                      </a:solidFill>
                      <a:prstDash val="solid"/>
                    </a:lnR>
                    <a:lnT w="57150">
                      <a:solidFill>
                        <a:srgbClr val="4572C4"/>
                      </a:solidFill>
                      <a:prstDash val="solid"/>
                    </a:lnT>
                    <a:lnB w="57150">
                      <a:solidFill>
                        <a:srgbClr val="45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4572C4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4572C4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B0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B05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B050"/>
                      </a:solidFill>
                      <a:prstDash val="solid"/>
                    </a:lnL>
                    <a:lnR w="57150">
                      <a:solidFill>
                        <a:srgbClr val="00B050"/>
                      </a:solidFill>
                      <a:prstDash val="solid"/>
                    </a:lnR>
                    <a:lnT w="57150">
                      <a:solidFill>
                        <a:srgbClr val="00B050"/>
                      </a:solidFill>
                      <a:prstDash val="solid"/>
                    </a:lnT>
                    <a:lnB w="57150">
                      <a:solidFill>
                        <a:srgbClr val="00B0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B05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object 18">
            <a:extLst>
              <a:ext uri="{FF2B5EF4-FFF2-40B4-BE49-F238E27FC236}">
                <a16:creationId xmlns:a16="http://schemas.microsoft.com/office/drawing/2014/main" id="{99804360-A2C7-9B64-9E8C-27D17778C8B4}"/>
              </a:ext>
            </a:extLst>
          </p:cNvPr>
          <p:cNvSpPr/>
          <p:nvPr/>
        </p:nvSpPr>
        <p:spPr>
          <a:xfrm>
            <a:off x="4395919" y="4208133"/>
            <a:ext cx="759494" cy="126998"/>
          </a:xfrm>
          <a:custGeom>
            <a:avLst/>
            <a:gdLst/>
            <a:ahLst/>
            <a:cxnLst/>
            <a:rect l="l" t="t" r="r" b="b"/>
            <a:pathLst>
              <a:path w="1343025" h="127000">
                <a:moveTo>
                  <a:pt x="1216012" y="0"/>
                </a:moveTo>
                <a:lnTo>
                  <a:pt x="1216012" y="50800"/>
                </a:lnTo>
                <a:lnTo>
                  <a:pt x="0" y="50800"/>
                </a:lnTo>
                <a:lnTo>
                  <a:pt x="0" y="76200"/>
                </a:lnTo>
                <a:lnTo>
                  <a:pt x="1216012" y="76200"/>
                </a:lnTo>
                <a:lnTo>
                  <a:pt x="1216012" y="127000"/>
                </a:lnTo>
                <a:lnTo>
                  <a:pt x="1343012" y="63500"/>
                </a:lnTo>
                <a:lnTo>
                  <a:pt x="12160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2BB46DCE-E1AF-BD56-F8ED-226E81C3CCD0}"/>
              </a:ext>
            </a:extLst>
          </p:cNvPr>
          <p:cNvSpPr txBox="1"/>
          <p:nvPr/>
        </p:nvSpPr>
        <p:spPr>
          <a:xfrm>
            <a:off x="5463617" y="3986861"/>
            <a:ext cx="37401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⋯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B80E20CD-7497-C447-14CA-E58D5A5B56D6}"/>
              </a:ext>
            </a:extLst>
          </p:cNvPr>
          <p:cNvSpPr txBox="1"/>
          <p:nvPr/>
        </p:nvSpPr>
        <p:spPr>
          <a:xfrm>
            <a:off x="7630756" y="5029683"/>
            <a:ext cx="102361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1" dirty="0">
                <a:latin typeface="Cambria Math"/>
                <a:cs typeface="Cambria Math"/>
              </a:rPr>
              <a:t>3×3×2×8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23" name="object 12">
            <a:extLst>
              <a:ext uri="{FF2B5EF4-FFF2-40B4-BE49-F238E27FC236}">
                <a16:creationId xmlns:a16="http://schemas.microsoft.com/office/drawing/2014/main" id="{07334105-7E21-FA3D-6B46-8E49AEEA9D66}"/>
              </a:ext>
            </a:extLst>
          </p:cNvPr>
          <p:cNvSpPr/>
          <p:nvPr/>
        </p:nvSpPr>
        <p:spPr>
          <a:xfrm>
            <a:off x="9865089" y="1978122"/>
            <a:ext cx="67311" cy="4244340"/>
          </a:xfrm>
          <a:custGeom>
            <a:avLst/>
            <a:gdLst/>
            <a:ahLst/>
            <a:cxnLst/>
            <a:rect l="l" t="t" r="r" b="b"/>
            <a:pathLst>
              <a:path w="67309" h="4244340">
                <a:moveTo>
                  <a:pt x="67195" y="0"/>
                </a:moveTo>
                <a:lnTo>
                  <a:pt x="0" y="0"/>
                </a:lnTo>
                <a:lnTo>
                  <a:pt x="0" y="10160"/>
                </a:lnTo>
                <a:lnTo>
                  <a:pt x="0" y="4234180"/>
                </a:lnTo>
                <a:lnTo>
                  <a:pt x="0" y="4244340"/>
                </a:lnTo>
                <a:lnTo>
                  <a:pt x="67195" y="4244340"/>
                </a:lnTo>
                <a:lnTo>
                  <a:pt x="67195" y="4234180"/>
                </a:lnTo>
                <a:lnTo>
                  <a:pt x="23444" y="4234180"/>
                </a:lnTo>
                <a:lnTo>
                  <a:pt x="23444" y="10160"/>
                </a:lnTo>
                <a:lnTo>
                  <a:pt x="67195" y="10160"/>
                </a:lnTo>
                <a:lnTo>
                  <a:pt x="67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3">
            <a:extLst>
              <a:ext uri="{FF2B5EF4-FFF2-40B4-BE49-F238E27FC236}">
                <a16:creationId xmlns:a16="http://schemas.microsoft.com/office/drawing/2014/main" id="{C54C8310-0D95-DDF1-0867-B20585CC32D5}"/>
              </a:ext>
            </a:extLst>
          </p:cNvPr>
          <p:cNvSpPr/>
          <p:nvPr/>
        </p:nvSpPr>
        <p:spPr>
          <a:xfrm>
            <a:off x="10227801" y="1978122"/>
            <a:ext cx="67311" cy="4244340"/>
          </a:xfrm>
          <a:custGeom>
            <a:avLst/>
            <a:gdLst/>
            <a:ahLst/>
            <a:cxnLst/>
            <a:rect l="l" t="t" r="r" b="b"/>
            <a:pathLst>
              <a:path w="67309" h="4244340">
                <a:moveTo>
                  <a:pt x="67195" y="0"/>
                </a:moveTo>
                <a:lnTo>
                  <a:pt x="0" y="0"/>
                </a:lnTo>
                <a:lnTo>
                  <a:pt x="0" y="10160"/>
                </a:lnTo>
                <a:lnTo>
                  <a:pt x="43751" y="10160"/>
                </a:lnTo>
                <a:lnTo>
                  <a:pt x="43751" y="4234180"/>
                </a:lnTo>
                <a:lnTo>
                  <a:pt x="0" y="4234180"/>
                </a:lnTo>
                <a:lnTo>
                  <a:pt x="0" y="4244340"/>
                </a:lnTo>
                <a:lnTo>
                  <a:pt x="67195" y="4244340"/>
                </a:lnTo>
                <a:lnTo>
                  <a:pt x="67195" y="4234180"/>
                </a:lnTo>
                <a:lnTo>
                  <a:pt x="67195" y="10160"/>
                </a:lnTo>
                <a:lnTo>
                  <a:pt x="67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4">
            <a:extLst>
              <a:ext uri="{FF2B5EF4-FFF2-40B4-BE49-F238E27FC236}">
                <a16:creationId xmlns:a16="http://schemas.microsoft.com/office/drawing/2014/main" id="{0165DC20-9FB0-04E1-E545-FBD192DDE9D4}"/>
              </a:ext>
            </a:extLst>
          </p:cNvPr>
          <p:cNvSpPr txBox="1"/>
          <p:nvPr/>
        </p:nvSpPr>
        <p:spPr>
          <a:xfrm>
            <a:off x="9898301" y="1874507"/>
            <a:ext cx="566479" cy="4432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3" marR="59053" indent="8254">
              <a:lnSpc>
                <a:spcPct val="102299"/>
              </a:lnSpc>
            </a:pPr>
            <a:r>
              <a:rPr lang="en-NZ" spc="71" dirty="0">
                <a:latin typeface="Cambria Math"/>
                <a:cs typeface="Cambria Math"/>
              </a:rPr>
              <a:t>p</a:t>
            </a:r>
            <a:r>
              <a:rPr lang="en-NZ" spc="71" baseline="-25000" dirty="0">
                <a:latin typeface="Cambria Math"/>
                <a:cs typeface="Cambria Math"/>
              </a:rPr>
              <a:t>c</a:t>
            </a:r>
            <a:endParaRPr lang="en-NZ" spc="71" dirty="0">
              <a:latin typeface="Cambria Math"/>
              <a:cs typeface="Cambria Math"/>
            </a:endParaRPr>
          </a:p>
          <a:p>
            <a:pPr marL="66673" marR="59053" indent="8254">
              <a:lnSpc>
                <a:spcPct val="102299"/>
              </a:lnSpc>
            </a:pPr>
            <a:r>
              <a:rPr lang="en-NZ" spc="71" dirty="0" err="1">
                <a:latin typeface="Cambria Math"/>
                <a:cs typeface="Cambria Math"/>
              </a:rPr>
              <a:t>b</a:t>
            </a:r>
            <a:r>
              <a:rPr lang="en-NZ" sz="2000" spc="104" baseline="-15277" dirty="0" err="1">
                <a:latin typeface="Cambria Math"/>
                <a:cs typeface="Cambria Math"/>
              </a:rPr>
              <a:t>x</a:t>
            </a:r>
            <a:endParaRPr lang="en-NZ" sz="2000" baseline="-15277" dirty="0">
              <a:latin typeface="Cambria Math"/>
              <a:cs typeface="Cambria Math"/>
            </a:endParaRPr>
          </a:p>
          <a:p>
            <a:pPr marL="61593"/>
            <a:r>
              <a:rPr lang="en-NZ" spc="-25" dirty="0">
                <a:latin typeface="Cambria Math"/>
                <a:cs typeface="Cambria Math"/>
              </a:rPr>
              <a:t>b</a:t>
            </a:r>
            <a:r>
              <a:rPr lang="en-NZ" sz="2000" spc="-37" baseline="-15277" dirty="0">
                <a:latin typeface="Cambria Math"/>
                <a:cs typeface="Cambria Math"/>
              </a:rPr>
              <a:t>y</a:t>
            </a:r>
            <a:endParaRPr lang="en-NZ" sz="2000" baseline="-15277" dirty="0"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</a:pPr>
            <a:r>
              <a:rPr lang="en-NZ" spc="-25" dirty="0" err="1">
                <a:latin typeface="Cambria Math"/>
                <a:cs typeface="Cambria Math"/>
              </a:rPr>
              <a:t>b</a:t>
            </a:r>
            <a:r>
              <a:rPr lang="en-NZ" sz="2000" spc="-37" baseline="-15277" dirty="0" err="1">
                <a:latin typeface="Cambria Math"/>
                <a:cs typeface="Cambria Math"/>
              </a:rPr>
              <a:t>h</a:t>
            </a:r>
            <a:r>
              <a:rPr lang="en-NZ" sz="2000" spc="-37" baseline="-15277" dirty="0">
                <a:latin typeface="Cambria Math"/>
                <a:cs typeface="Cambria Math"/>
              </a:rPr>
              <a:t> </a:t>
            </a:r>
            <a:r>
              <a:rPr lang="en-NZ" spc="105" dirty="0" err="1">
                <a:latin typeface="Cambria Math"/>
                <a:cs typeface="Cambria Math"/>
              </a:rPr>
              <a:t>b</a:t>
            </a:r>
            <a:r>
              <a:rPr lang="en-NZ" sz="2000" spc="157" baseline="-15277" dirty="0" err="1">
                <a:latin typeface="Cambria Math"/>
                <a:cs typeface="Cambria Math"/>
              </a:rPr>
              <a:t>w</a:t>
            </a:r>
            <a:endParaRPr lang="en-NZ" sz="2000" baseline="-15277" dirty="0">
              <a:latin typeface="Cambria Math"/>
              <a:cs typeface="Cambria Math"/>
            </a:endParaRPr>
          </a:p>
          <a:p>
            <a:pPr marL="38099" marR="30479" indent="14604" algn="just"/>
            <a:r>
              <a:rPr lang="en-NZ" spc="71" dirty="0">
                <a:latin typeface="Cambria Math"/>
              </a:rPr>
              <a:t>c</a:t>
            </a:r>
            <a:r>
              <a:rPr lang="en-NZ" spc="71" baseline="-25000" dirty="0">
                <a:latin typeface="Cambria Math"/>
              </a:rPr>
              <a:t>1</a:t>
            </a:r>
          </a:p>
          <a:p>
            <a:pPr marL="66038">
              <a:lnSpc>
                <a:spcPts val="1971"/>
              </a:lnSpc>
            </a:pPr>
            <a:r>
              <a:rPr lang="en-NZ" spc="71" dirty="0">
                <a:latin typeface="Cambria Math"/>
              </a:rPr>
              <a:t>c</a:t>
            </a:r>
            <a:r>
              <a:rPr lang="en-NZ" spc="71" baseline="-25000" dirty="0">
                <a:latin typeface="Cambria Math"/>
              </a:rPr>
              <a:t>2</a:t>
            </a:r>
          </a:p>
          <a:p>
            <a:pPr marL="66673" marR="59053" indent="8254">
              <a:lnSpc>
                <a:spcPct val="102299"/>
              </a:lnSpc>
            </a:pPr>
            <a:r>
              <a:rPr lang="en-NZ" spc="71" dirty="0">
                <a:latin typeface="Cambria Math"/>
              </a:rPr>
              <a:t>c</a:t>
            </a:r>
            <a:r>
              <a:rPr lang="en-NZ" spc="71" baseline="-25000" dirty="0">
                <a:latin typeface="Cambria Math"/>
              </a:rPr>
              <a:t>3</a:t>
            </a:r>
            <a:r>
              <a:rPr lang="en-NZ" spc="71" dirty="0">
                <a:latin typeface="Cambria Math"/>
              </a:rPr>
              <a:t> </a:t>
            </a:r>
            <a:r>
              <a:rPr lang="en-NZ" spc="71" dirty="0">
                <a:latin typeface="Cambria Math"/>
                <a:cs typeface="Cambria Math"/>
              </a:rPr>
              <a:t>p</a:t>
            </a:r>
            <a:r>
              <a:rPr lang="en-NZ" spc="71" baseline="-25000" dirty="0">
                <a:latin typeface="Cambria Math"/>
                <a:cs typeface="Cambria Math"/>
              </a:rPr>
              <a:t>c</a:t>
            </a:r>
            <a:endParaRPr lang="en-NZ" spc="71" dirty="0">
              <a:latin typeface="Cambria Math"/>
              <a:cs typeface="Cambria Math"/>
            </a:endParaRPr>
          </a:p>
          <a:p>
            <a:pPr marL="66673" marR="59053" indent="8254">
              <a:lnSpc>
                <a:spcPct val="102299"/>
              </a:lnSpc>
            </a:pPr>
            <a:r>
              <a:rPr lang="en-NZ" spc="71" dirty="0" err="1">
                <a:latin typeface="Cambria Math"/>
                <a:cs typeface="Cambria Math"/>
              </a:rPr>
              <a:t>b</a:t>
            </a:r>
            <a:r>
              <a:rPr lang="en-NZ" sz="2000" spc="104" baseline="-15277" dirty="0" err="1">
                <a:latin typeface="Cambria Math"/>
                <a:cs typeface="Cambria Math"/>
              </a:rPr>
              <a:t>x</a:t>
            </a:r>
            <a:endParaRPr lang="en-NZ" sz="2000" baseline="-15277" dirty="0">
              <a:latin typeface="Cambria Math"/>
              <a:cs typeface="Cambria Math"/>
            </a:endParaRPr>
          </a:p>
          <a:p>
            <a:pPr marL="61593"/>
            <a:r>
              <a:rPr lang="en-NZ" spc="-25" dirty="0">
                <a:latin typeface="Cambria Math"/>
                <a:cs typeface="Cambria Math"/>
              </a:rPr>
              <a:t>b</a:t>
            </a:r>
            <a:r>
              <a:rPr lang="en-NZ" sz="2000" spc="-37" baseline="-15277" dirty="0">
                <a:latin typeface="Cambria Math"/>
                <a:cs typeface="Cambria Math"/>
              </a:rPr>
              <a:t>y</a:t>
            </a:r>
            <a:endParaRPr lang="en-NZ" sz="2000" baseline="-15277" dirty="0"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</a:pPr>
            <a:r>
              <a:rPr lang="en-NZ" spc="-25" dirty="0" err="1">
                <a:latin typeface="Cambria Math"/>
                <a:cs typeface="Cambria Math"/>
              </a:rPr>
              <a:t>b</a:t>
            </a:r>
            <a:r>
              <a:rPr lang="en-NZ" sz="2000" spc="-37" baseline="-15277" dirty="0" err="1">
                <a:latin typeface="Cambria Math"/>
                <a:cs typeface="Cambria Math"/>
              </a:rPr>
              <a:t>h</a:t>
            </a:r>
            <a:r>
              <a:rPr lang="en-NZ" sz="2000" spc="-37" baseline="-15277" dirty="0">
                <a:latin typeface="Cambria Math"/>
                <a:cs typeface="Cambria Math"/>
              </a:rPr>
              <a:t> </a:t>
            </a:r>
            <a:r>
              <a:rPr lang="en-NZ" spc="105" dirty="0" err="1">
                <a:latin typeface="Cambria Math"/>
                <a:cs typeface="Cambria Math"/>
              </a:rPr>
              <a:t>b</a:t>
            </a:r>
            <a:r>
              <a:rPr lang="en-NZ" sz="2000" spc="157" baseline="-15277" dirty="0" err="1">
                <a:latin typeface="Cambria Math"/>
                <a:cs typeface="Cambria Math"/>
              </a:rPr>
              <a:t>w</a:t>
            </a:r>
            <a:endParaRPr lang="en-NZ" sz="2000" baseline="-15277" dirty="0">
              <a:latin typeface="Cambria Math"/>
              <a:cs typeface="Cambria Math"/>
            </a:endParaRPr>
          </a:p>
          <a:p>
            <a:pPr marL="38099" marR="30479" indent="14604" algn="just"/>
            <a:r>
              <a:rPr lang="en-NZ" spc="71" dirty="0">
                <a:latin typeface="Cambria Math"/>
              </a:rPr>
              <a:t>c</a:t>
            </a:r>
            <a:r>
              <a:rPr lang="en-NZ" spc="71" baseline="-25000" dirty="0">
                <a:latin typeface="Cambria Math"/>
              </a:rPr>
              <a:t>1</a:t>
            </a:r>
          </a:p>
          <a:p>
            <a:pPr marL="66038">
              <a:lnSpc>
                <a:spcPts val="1971"/>
              </a:lnSpc>
            </a:pPr>
            <a:r>
              <a:rPr lang="en-NZ" spc="71" dirty="0">
                <a:latin typeface="Cambria Math"/>
              </a:rPr>
              <a:t>c</a:t>
            </a:r>
            <a:r>
              <a:rPr lang="en-NZ" spc="71" baseline="-25000" dirty="0">
                <a:latin typeface="Cambria Math"/>
              </a:rPr>
              <a:t>2</a:t>
            </a:r>
          </a:p>
          <a:p>
            <a:pPr marL="66038">
              <a:lnSpc>
                <a:spcPts val="2015"/>
              </a:lnSpc>
            </a:pPr>
            <a:r>
              <a:rPr lang="en-NZ" spc="71" dirty="0">
                <a:latin typeface="Cambria Math"/>
              </a:rPr>
              <a:t>c</a:t>
            </a:r>
            <a:r>
              <a:rPr lang="en-NZ" spc="71" baseline="-25000" dirty="0">
                <a:latin typeface="Cambria Math"/>
              </a:rPr>
              <a:t>3</a:t>
            </a:r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F6956EF8-B3F2-EF73-F903-A557B2E65243}"/>
              </a:ext>
            </a:extLst>
          </p:cNvPr>
          <p:cNvSpPr/>
          <p:nvPr/>
        </p:nvSpPr>
        <p:spPr>
          <a:xfrm>
            <a:off x="10580800" y="1917162"/>
            <a:ext cx="71120" cy="4392000"/>
          </a:xfrm>
          <a:custGeom>
            <a:avLst/>
            <a:gdLst/>
            <a:ahLst/>
            <a:cxnLst/>
            <a:rect l="l" t="t" r="r" b="b"/>
            <a:pathLst>
              <a:path w="71120" h="4305300">
                <a:moveTo>
                  <a:pt x="70929" y="0"/>
                </a:moveTo>
                <a:lnTo>
                  <a:pt x="0" y="0"/>
                </a:lnTo>
                <a:lnTo>
                  <a:pt x="0" y="10160"/>
                </a:lnTo>
                <a:lnTo>
                  <a:pt x="0" y="4295140"/>
                </a:lnTo>
                <a:lnTo>
                  <a:pt x="0" y="4305300"/>
                </a:lnTo>
                <a:lnTo>
                  <a:pt x="70929" y="4305300"/>
                </a:lnTo>
                <a:lnTo>
                  <a:pt x="70929" y="4295140"/>
                </a:lnTo>
                <a:lnTo>
                  <a:pt x="24739" y="4295140"/>
                </a:lnTo>
                <a:lnTo>
                  <a:pt x="24739" y="10160"/>
                </a:lnTo>
                <a:lnTo>
                  <a:pt x="70929" y="10160"/>
                </a:lnTo>
                <a:lnTo>
                  <a:pt x="70929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F79797A2-BA15-F4D2-44F7-06C6880FDD9D}"/>
              </a:ext>
            </a:extLst>
          </p:cNvPr>
          <p:cNvSpPr/>
          <p:nvPr/>
        </p:nvSpPr>
        <p:spPr>
          <a:xfrm>
            <a:off x="10894430" y="1908667"/>
            <a:ext cx="67084" cy="4392000"/>
          </a:xfrm>
          <a:custGeom>
            <a:avLst/>
            <a:gdLst/>
            <a:ahLst/>
            <a:cxnLst/>
            <a:rect l="l" t="t" r="r" b="b"/>
            <a:pathLst>
              <a:path w="71120" h="4305300">
                <a:moveTo>
                  <a:pt x="70929" y="0"/>
                </a:moveTo>
                <a:lnTo>
                  <a:pt x="0" y="0"/>
                </a:lnTo>
                <a:lnTo>
                  <a:pt x="0" y="10160"/>
                </a:lnTo>
                <a:lnTo>
                  <a:pt x="46189" y="10160"/>
                </a:lnTo>
                <a:lnTo>
                  <a:pt x="46189" y="4295140"/>
                </a:lnTo>
                <a:lnTo>
                  <a:pt x="0" y="4295140"/>
                </a:lnTo>
                <a:lnTo>
                  <a:pt x="0" y="4305300"/>
                </a:lnTo>
                <a:lnTo>
                  <a:pt x="70929" y="4305300"/>
                </a:lnTo>
                <a:lnTo>
                  <a:pt x="70929" y="4295140"/>
                </a:lnTo>
                <a:lnTo>
                  <a:pt x="70929" y="10160"/>
                </a:lnTo>
                <a:lnTo>
                  <a:pt x="70929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77D774CC-F732-8845-2B27-B0343635E02F}"/>
              </a:ext>
            </a:extLst>
          </p:cNvPr>
          <p:cNvSpPr txBox="1"/>
          <p:nvPr/>
        </p:nvSpPr>
        <p:spPr>
          <a:xfrm>
            <a:off x="10594367" y="1815310"/>
            <a:ext cx="331627" cy="45653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ts val="2255"/>
              </a:lnSpc>
              <a:spcBef>
                <a:spcPts val="100"/>
              </a:spcBef>
            </a:pPr>
            <a:r>
              <a:rPr sz="1900" dirty="0">
                <a:solidFill>
                  <a:srgbClr val="0070C0"/>
                </a:solidFill>
                <a:latin typeface="Cambria Math"/>
                <a:cs typeface="Cambria Math"/>
              </a:rPr>
              <a:t>0</a:t>
            </a:r>
          </a:p>
          <a:p>
            <a:pPr marL="28574" algn="ctr">
              <a:lnSpc>
                <a:spcPts val="2231"/>
              </a:lnSpc>
            </a:pPr>
            <a:r>
              <a:rPr lang="fr-FR" sz="1900" dirty="0">
                <a:solidFill>
                  <a:srgbClr val="0070C0"/>
                </a:solidFill>
                <a:latin typeface="Cambria Math"/>
                <a:cs typeface="Cambria Math"/>
              </a:rPr>
              <a:t>…</a:t>
            </a:r>
            <a:endParaRPr sz="1900" dirty="0">
              <a:solidFill>
                <a:srgbClr val="0070C0"/>
              </a:solidFill>
              <a:latin typeface="Cambria Math"/>
              <a:cs typeface="Cambria Math"/>
            </a:endParaRPr>
          </a:p>
          <a:p>
            <a:pPr marL="28574" algn="ctr">
              <a:lnSpc>
                <a:spcPts val="2231"/>
              </a:lnSpc>
            </a:pPr>
            <a:r>
              <a:rPr lang="fr-FR" sz="1900" dirty="0">
                <a:solidFill>
                  <a:srgbClr val="0070C0"/>
                </a:solidFill>
                <a:latin typeface="Cambria Math"/>
                <a:cs typeface="Cambria Math"/>
              </a:rPr>
              <a:t>…</a:t>
            </a:r>
            <a:endParaRPr sz="1900" dirty="0">
              <a:solidFill>
                <a:srgbClr val="0070C0"/>
              </a:solidFill>
              <a:latin typeface="Cambria Math"/>
              <a:cs typeface="Cambria Math"/>
            </a:endParaRPr>
          </a:p>
          <a:p>
            <a:pPr marL="28574" algn="ctr">
              <a:lnSpc>
                <a:spcPts val="2225"/>
              </a:lnSpc>
            </a:pPr>
            <a:r>
              <a:rPr lang="fr-FR" sz="1900" dirty="0">
                <a:solidFill>
                  <a:srgbClr val="0070C0"/>
                </a:solidFill>
                <a:latin typeface="Cambria Math"/>
                <a:cs typeface="Cambria Math"/>
              </a:rPr>
              <a:t>…</a:t>
            </a:r>
            <a:endParaRPr sz="1900" dirty="0">
              <a:solidFill>
                <a:srgbClr val="0070C0"/>
              </a:solidFill>
              <a:latin typeface="Cambria Math"/>
              <a:cs typeface="Cambria Math"/>
            </a:endParaRPr>
          </a:p>
          <a:p>
            <a:pPr marL="28574" algn="ctr">
              <a:lnSpc>
                <a:spcPts val="2225"/>
              </a:lnSpc>
            </a:pPr>
            <a:r>
              <a:rPr lang="fr-FR" sz="1900" dirty="0">
                <a:solidFill>
                  <a:srgbClr val="0070C0"/>
                </a:solidFill>
                <a:latin typeface="Cambria Math"/>
                <a:cs typeface="Cambria Math"/>
              </a:rPr>
              <a:t>…</a:t>
            </a:r>
            <a:endParaRPr sz="1900" dirty="0">
              <a:solidFill>
                <a:srgbClr val="0070C0"/>
              </a:solidFill>
              <a:latin typeface="Cambria Math"/>
              <a:cs typeface="Cambria Math"/>
            </a:endParaRPr>
          </a:p>
          <a:p>
            <a:pPr marL="28574" algn="ctr">
              <a:lnSpc>
                <a:spcPts val="2225"/>
              </a:lnSpc>
            </a:pPr>
            <a:r>
              <a:rPr lang="fr-FR" sz="1900" dirty="0">
                <a:solidFill>
                  <a:srgbClr val="0070C0"/>
                </a:solidFill>
                <a:latin typeface="Cambria Math"/>
                <a:cs typeface="Cambria Math"/>
              </a:rPr>
              <a:t>…</a:t>
            </a:r>
            <a:endParaRPr sz="1900" dirty="0">
              <a:solidFill>
                <a:srgbClr val="0070C0"/>
              </a:solidFill>
              <a:latin typeface="Cambria Math"/>
              <a:cs typeface="Cambria Math"/>
            </a:endParaRPr>
          </a:p>
          <a:p>
            <a:pPr marL="28574" algn="ctr">
              <a:lnSpc>
                <a:spcPts val="2231"/>
              </a:lnSpc>
            </a:pPr>
            <a:r>
              <a:rPr lang="fr-FR" sz="1900" dirty="0">
                <a:solidFill>
                  <a:srgbClr val="0070C0"/>
                </a:solidFill>
                <a:latin typeface="Cambria Math"/>
                <a:cs typeface="Cambria Math"/>
              </a:rPr>
              <a:t>…</a:t>
            </a:r>
            <a:endParaRPr sz="1900" dirty="0">
              <a:solidFill>
                <a:srgbClr val="0070C0"/>
              </a:solidFill>
              <a:latin typeface="Cambria Math"/>
              <a:cs typeface="Cambria Math"/>
            </a:endParaRPr>
          </a:p>
          <a:p>
            <a:pPr marL="12700" marR="5080" indent="15874" algn="ctr">
              <a:lnSpc>
                <a:spcPts val="2231"/>
              </a:lnSpc>
              <a:spcBef>
                <a:spcPts val="91"/>
              </a:spcBef>
            </a:pPr>
            <a:r>
              <a:rPr lang="fr-FR" sz="1900" spc="-51" dirty="0">
                <a:solidFill>
                  <a:srgbClr val="0070C0"/>
                </a:solidFill>
                <a:latin typeface="Cambria Math"/>
                <a:cs typeface="Cambria Math"/>
              </a:rPr>
              <a:t>…</a:t>
            </a:r>
            <a:r>
              <a:rPr sz="1900" spc="-51" dirty="0">
                <a:solidFill>
                  <a:srgbClr val="0070C0"/>
                </a:solidFill>
                <a:latin typeface="Cambria Math"/>
                <a:cs typeface="Cambria Math"/>
              </a:rPr>
              <a:t> 0</a:t>
            </a:r>
            <a:endParaRPr sz="1900" dirty="0">
              <a:solidFill>
                <a:srgbClr val="0070C0"/>
              </a:solidFill>
              <a:latin typeface="Cambria Math"/>
              <a:cs typeface="Cambria Math"/>
            </a:endParaRPr>
          </a:p>
          <a:p>
            <a:pPr marL="28574" algn="ctr">
              <a:lnSpc>
                <a:spcPts val="2231"/>
              </a:lnSpc>
            </a:pPr>
            <a:r>
              <a:rPr lang="fr-FR" sz="1900" dirty="0">
                <a:solidFill>
                  <a:srgbClr val="0070C0"/>
                </a:solidFill>
                <a:latin typeface="Cambria Math"/>
                <a:cs typeface="Cambria Math"/>
              </a:rPr>
              <a:t>…</a:t>
            </a:r>
          </a:p>
          <a:p>
            <a:pPr marL="28574" algn="ctr">
              <a:lnSpc>
                <a:spcPts val="2231"/>
              </a:lnSpc>
            </a:pPr>
            <a:r>
              <a:rPr lang="fr-FR" sz="1900" dirty="0">
                <a:solidFill>
                  <a:srgbClr val="0070C0"/>
                </a:solidFill>
                <a:latin typeface="Cambria Math"/>
                <a:cs typeface="Cambria Math"/>
              </a:rPr>
              <a:t>…</a:t>
            </a:r>
          </a:p>
          <a:p>
            <a:pPr marL="28574" algn="ctr">
              <a:lnSpc>
                <a:spcPts val="2225"/>
              </a:lnSpc>
            </a:pPr>
            <a:r>
              <a:rPr lang="fr-FR" sz="1900" dirty="0">
                <a:solidFill>
                  <a:srgbClr val="0070C0"/>
                </a:solidFill>
                <a:latin typeface="Cambria Math"/>
                <a:cs typeface="Cambria Math"/>
              </a:rPr>
              <a:t>…</a:t>
            </a:r>
          </a:p>
          <a:p>
            <a:pPr marL="28574" algn="ctr">
              <a:lnSpc>
                <a:spcPts val="2225"/>
              </a:lnSpc>
            </a:pPr>
            <a:r>
              <a:rPr lang="fr-FR" sz="1900" dirty="0">
                <a:solidFill>
                  <a:srgbClr val="0070C0"/>
                </a:solidFill>
                <a:latin typeface="Cambria Math"/>
                <a:cs typeface="Cambria Math"/>
              </a:rPr>
              <a:t>…</a:t>
            </a:r>
          </a:p>
          <a:p>
            <a:pPr marL="28574" algn="ctr">
              <a:lnSpc>
                <a:spcPts val="2225"/>
              </a:lnSpc>
            </a:pPr>
            <a:r>
              <a:rPr lang="fr-FR" sz="1900" dirty="0">
                <a:solidFill>
                  <a:srgbClr val="0070C0"/>
                </a:solidFill>
                <a:latin typeface="Cambria Math"/>
                <a:cs typeface="Cambria Math"/>
              </a:rPr>
              <a:t>…</a:t>
            </a:r>
          </a:p>
          <a:p>
            <a:pPr marL="28574" algn="ctr">
              <a:lnSpc>
                <a:spcPts val="2231"/>
              </a:lnSpc>
            </a:pPr>
            <a:r>
              <a:rPr lang="fr-FR" sz="1900" dirty="0">
                <a:solidFill>
                  <a:srgbClr val="0070C0"/>
                </a:solidFill>
                <a:latin typeface="Cambria Math"/>
                <a:cs typeface="Cambria Math"/>
              </a:rPr>
              <a:t>…</a:t>
            </a:r>
          </a:p>
          <a:p>
            <a:pPr marL="12700" marR="5080" indent="15874" algn="ctr">
              <a:lnSpc>
                <a:spcPts val="2231"/>
              </a:lnSpc>
              <a:spcBef>
                <a:spcPts val="91"/>
              </a:spcBef>
            </a:pPr>
            <a:r>
              <a:rPr lang="fr-FR" sz="1900" spc="-51" dirty="0">
                <a:solidFill>
                  <a:srgbClr val="0070C0"/>
                </a:solidFill>
                <a:latin typeface="Cambria Math"/>
                <a:cs typeface="Cambria Math"/>
              </a:rPr>
              <a:t>…</a:t>
            </a:r>
            <a:endParaRPr sz="1900" dirty="0">
              <a:solidFill>
                <a:srgbClr val="0070C0"/>
              </a:solidFill>
              <a:latin typeface="Cambria Math"/>
              <a:cs typeface="Cambria Math"/>
            </a:endParaRPr>
          </a:p>
        </p:txBody>
      </p:sp>
      <p:sp>
        <p:nvSpPr>
          <p:cNvPr id="29" name="object 16">
            <a:extLst>
              <a:ext uri="{FF2B5EF4-FFF2-40B4-BE49-F238E27FC236}">
                <a16:creationId xmlns:a16="http://schemas.microsoft.com/office/drawing/2014/main" id="{F865E3DA-380D-B387-9D03-F53B1B240E84}"/>
              </a:ext>
            </a:extLst>
          </p:cNvPr>
          <p:cNvSpPr/>
          <p:nvPr/>
        </p:nvSpPr>
        <p:spPr>
          <a:xfrm>
            <a:off x="11257504" y="1849937"/>
            <a:ext cx="71120" cy="4415791"/>
          </a:xfrm>
          <a:custGeom>
            <a:avLst/>
            <a:gdLst/>
            <a:ahLst/>
            <a:cxnLst/>
            <a:rect l="l" t="t" r="r" b="b"/>
            <a:pathLst>
              <a:path w="71120" h="4415790">
                <a:moveTo>
                  <a:pt x="70929" y="0"/>
                </a:moveTo>
                <a:lnTo>
                  <a:pt x="0" y="0"/>
                </a:lnTo>
                <a:lnTo>
                  <a:pt x="0" y="11430"/>
                </a:lnTo>
                <a:lnTo>
                  <a:pt x="0" y="4405630"/>
                </a:lnTo>
                <a:lnTo>
                  <a:pt x="0" y="4415790"/>
                </a:lnTo>
                <a:lnTo>
                  <a:pt x="70929" y="4415790"/>
                </a:lnTo>
                <a:lnTo>
                  <a:pt x="70929" y="4405630"/>
                </a:lnTo>
                <a:lnTo>
                  <a:pt x="24739" y="4405630"/>
                </a:lnTo>
                <a:lnTo>
                  <a:pt x="24739" y="11430"/>
                </a:lnTo>
                <a:lnTo>
                  <a:pt x="70929" y="11430"/>
                </a:lnTo>
                <a:lnTo>
                  <a:pt x="70929" y="0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B050"/>
              </a:solidFill>
            </a:endParaRPr>
          </a:p>
        </p:txBody>
      </p:sp>
      <p:sp>
        <p:nvSpPr>
          <p:cNvPr id="30" name="object 17">
            <a:extLst>
              <a:ext uri="{FF2B5EF4-FFF2-40B4-BE49-F238E27FC236}">
                <a16:creationId xmlns:a16="http://schemas.microsoft.com/office/drawing/2014/main" id="{FF91EA4E-1DD6-BBDE-982B-E94B0B2F7702}"/>
              </a:ext>
            </a:extLst>
          </p:cNvPr>
          <p:cNvSpPr/>
          <p:nvPr/>
        </p:nvSpPr>
        <p:spPr>
          <a:xfrm>
            <a:off x="11632852" y="1849937"/>
            <a:ext cx="71120" cy="4415791"/>
          </a:xfrm>
          <a:custGeom>
            <a:avLst/>
            <a:gdLst/>
            <a:ahLst/>
            <a:cxnLst/>
            <a:rect l="l" t="t" r="r" b="b"/>
            <a:pathLst>
              <a:path w="71120" h="4415790">
                <a:moveTo>
                  <a:pt x="70929" y="0"/>
                </a:moveTo>
                <a:lnTo>
                  <a:pt x="0" y="0"/>
                </a:lnTo>
                <a:lnTo>
                  <a:pt x="0" y="11430"/>
                </a:lnTo>
                <a:lnTo>
                  <a:pt x="46177" y="11430"/>
                </a:lnTo>
                <a:lnTo>
                  <a:pt x="46177" y="4405630"/>
                </a:lnTo>
                <a:lnTo>
                  <a:pt x="0" y="4405630"/>
                </a:lnTo>
                <a:lnTo>
                  <a:pt x="0" y="4415790"/>
                </a:lnTo>
                <a:lnTo>
                  <a:pt x="70929" y="4415790"/>
                </a:lnTo>
                <a:lnTo>
                  <a:pt x="70929" y="4405630"/>
                </a:lnTo>
                <a:lnTo>
                  <a:pt x="70929" y="11430"/>
                </a:lnTo>
                <a:lnTo>
                  <a:pt x="70929" y="0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B050"/>
              </a:solidFill>
            </a:endParaRPr>
          </a:p>
        </p:txBody>
      </p:sp>
      <p:sp>
        <p:nvSpPr>
          <p:cNvPr id="32" name="object 18">
            <a:extLst>
              <a:ext uri="{FF2B5EF4-FFF2-40B4-BE49-F238E27FC236}">
                <a16:creationId xmlns:a16="http://schemas.microsoft.com/office/drawing/2014/main" id="{267827DA-9048-34AC-20C8-910D58353BA7}"/>
              </a:ext>
            </a:extLst>
          </p:cNvPr>
          <p:cNvSpPr txBox="1"/>
          <p:nvPr/>
        </p:nvSpPr>
        <p:spPr>
          <a:xfrm>
            <a:off x="11285891" y="1815312"/>
            <a:ext cx="374245" cy="453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94" algn="ctr">
              <a:lnSpc>
                <a:spcPts val="2255"/>
              </a:lnSpc>
              <a:spcBef>
                <a:spcPts val="100"/>
              </a:spcBef>
            </a:pPr>
            <a:r>
              <a:rPr sz="1900" dirty="0">
                <a:solidFill>
                  <a:srgbClr val="00B050"/>
                </a:solidFill>
                <a:latin typeface="Cambria Math"/>
                <a:cs typeface="Cambria Math"/>
              </a:rPr>
              <a:t>0</a:t>
            </a:r>
          </a:p>
          <a:p>
            <a:pPr marL="10794" algn="ctr">
              <a:lnSpc>
                <a:spcPts val="2231"/>
              </a:lnSpc>
            </a:pPr>
            <a:r>
              <a:rPr lang="en-NZ" sz="1900" dirty="0">
                <a:solidFill>
                  <a:srgbClr val="00B050"/>
                </a:solidFill>
                <a:latin typeface="Cambria Math"/>
                <a:cs typeface="Cambria Math"/>
              </a:rPr>
              <a:t>…</a:t>
            </a:r>
          </a:p>
          <a:p>
            <a:pPr marL="10794" algn="ctr">
              <a:lnSpc>
                <a:spcPts val="2231"/>
              </a:lnSpc>
            </a:pPr>
            <a:r>
              <a:rPr lang="en-NZ" sz="1900" dirty="0">
                <a:solidFill>
                  <a:srgbClr val="00B050"/>
                </a:solidFill>
                <a:latin typeface="Cambria Math"/>
                <a:cs typeface="Cambria Math"/>
              </a:rPr>
              <a:t>…</a:t>
            </a:r>
          </a:p>
          <a:p>
            <a:pPr marL="10794" algn="ctr">
              <a:lnSpc>
                <a:spcPts val="2231"/>
              </a:lnSpc>
            </a:pPr>
            <a:r>
              <a:rPr lang="en-NZ" sz="1900" dirty="0">
                <a:solidFill>
                  <a:srgbClr val="00B050"/>
                </a:solidFill>
                <a:latin typeface="Cambria Math"/>
                <a:cs typeface="Cambria Math"/>
              </a:rPr>
              <a:t>…</a:t>
            </a:r>
          </a:p>
          <a:p>
            <a:pPr marL="10794" algn="ctr">
              <a:lnSpc>
                <a:spcPts val="2231"/>
              </a:lnSpc>
            </a:pPr>
            <a:r>
              <a:rPr lang="en-NZ" sz="1900" dirty="0">
                <a:solidFill>
                  <a:srgbClr val="00B050"/>
                </a:solidFill>
                <a:latin typeface="Cambria Math"/>
                <a:cs typeface="Cambria Math"/>
              </a:rPr>
              <a:t>…</a:t>
            </a:r>
          </a:p>
          <a:p>
            <a:pPr marL="10794" algn="ctr">
              <a:lnSpc>
                <a:spcPts val="2231"/>
              </a:lnSpc>
            </a:pPr>
            <a:r>
              <a:rPr lang="en-NZ" sz="1900" dirty="0">
                <a:solidFill>
                  <a:srgbClr val="00B050"/>
                </a:solidFill>
                <a:latin typeface="Cambria Math"/>
                <a:cs typeface="Cambria Math"/>
              </a:rPr>
              <a:t>…</a:t>
            </a:r>
          </a:p>
          <a:p>
            <a:pPr marL="10794" algn="ctr">
              <a:lnSpc>
                <a:spcPts val="2231"/>
              </a:lnSpc>
            </a:pPr>
            <a:r>
              <a:rPr lang="en-NZ" sz="1900" dirty="0">
                <a:solidFill>
                  <a:srgbClr val="00B050"/>
                </a:solidFill>
                <a:latin typeface="Cambria Math"/>
                <a:cs typeface="Cambria Math"/>
              </a:rPr>
              <a:t>…</a:t>
            </a:r>
          </a:p>
          <a:p>
            <a:pPr marL="10794" algn="ctr">
              <a:lnSpc>
                <a:spcPts val="2231"/>
              </a:lnSpc>
            </a:pPr>
            <a:r>
              <a:rPr lang="en-NZ" sz="1900" dirty="0">
                <a:solidFill>
                  <a:srgbClr val="00B050"/>
                </a:solidFill>
                <a:latin typeface="Cambria Math"/>
                <a:cs typeface="Cambria Math"/>
              </a:rPr>
              <a:t>… </a:t>
            </a:r>
          </a:p>
          <a:p>
            <a:pPr marL="10794" algn="ctr">
              <a:lnSpc>
                <a:spcPts val="2231"/>
              </a:lnSpc>
            </a:pPr>
            <a:r>
              <a:rPr sz="1900" spc="-51" dirty="0">
                <a:solidFill>
                  <a:srgbClr val="00B050"/>
                </a:solidFill>
                <a:latin typeface="Cambria Math"/>
                <a:cs typeface="Cambria Math"/>
              </a:rPr>
              <a:t>1</a:t>
            </a:r>
            <a:endParaRPr sz="1900" dirty="0">
              <a:solidFill>
                <a:srgbClr val="00B050"/>
              </a:solidFill>
              <a:latin typeface="Cambria Math"/>
              <a:cs typeface="Cambria Math"/>
            </a:endParaRPr>
          </a:p>
          <a:p>
            <a:pPr marL="66673" marR="59053" indent="8254">
              <a:lnSpc>
                <a:spcPct val="102299"/>
              </a:lnSpc>
            </a:pPr>
            <a:r>
              <a:rPr lang="en-NZ" spc="71" dirty="0" err="1">
                <a:solidFill>
                  <a:srgbClr val="FF0000"/>
                </a:solidFill>
                <a:latin typeface="Cambria Math"/>
                <a:cs typeface="Cambria Math"/>
              </a:rPr>
              <a:t>b</a:t>
            </a:r>
            <a:r>
              <a:rPr lang="en-NZ" sz="2000" spc="104" baseline="-15277" dirty="0" err="1">
                <a:solidFill>
                  <a:srgbClr val="FF0000"/>
                </a:solidFill>
                <a:latin typeface="Cambria Math"/>
                <a:cs typeface="Cambria Math"/>
              </a:rPr>
              <a:t>x</a:t>
            </a:r>
            <a:endParaRPr lang="en-NZ" sz="2000" baseline="-15277" dirty="0">
              <a:solidFill>
                <a:srgbClr val="FF0000"/>
              </a:solidFill>
              <a:latin typeface="Cambria Math"/>
              <a:cs typeface="Cambria Math"/>
            </a:endParaRPr>
          </a:p>
          <a:p>
            <a:pPr marL="61593"/>
            <a:r>
              <a:rPr lang="en-NZ" spc="-25" dirty="0">
                <a:solidFill>
                  <a:srgbClr val="FF0000"/>
                </a:solidFill>
                <a:latin typeface="Cambria Math"/>
                <a:cs typeface="Cambria Math"/>
              </a:rPr>
              <a:t>b</a:t>
            </a:r>
            <a:r>
              <a:rPr lang="en-NZ" sz="2000" spc="-37" baseline="-15277" dirty="0">
                <a:solidFill>
                  <a:srgbClr val="FF0000"/>
                </a:solidFill>
                <a:latin typeface="Cambria Math"/>
                <a:cs typeface="Cambria Math"/>
              </a:rPr>
              <a:t>y</a:t>
            </a:r>
            <a:endParaRPr lang="en-NZ" sz="2000" baseline="-15277" dirty="0">
              <a:solidFill>
                <a:srgbClr val="FF0000"/>
              </a:solidFill>
              <a:latin typeface="Cambria Math"/>
              <a:cs typeface="Cambria Math"/>
            </a:endParaRPr>
          </a:p>
          <a:p>
            <a:pPr marL="38099" marR="30479" indent="25399">
              <a:lnSpc>
                <a:spcPct val="102299"/>
              </a:lnSpc>
            </a:pPr>
            <a:r>
              <a:rPr lang="en-NZ" spc="-25" dirty="0" err="1">
                <a:solidFill>
                  <a:srgbClr val="FF0000"/>
                </a:solidFill>
                <a:latin typeface="Cambria Math"/>
                <a:cs typeface="Cambria Math"/>
              </a:rPr>
              <a:t>b</a:t>
            </a:r>
            <a:r>
              <a:rPr lang="en-NZ" sz="2000" spc="-37" baseline="-15277" dirty="0" err="1">
                <a:solidFill>
                  <a:srgbClr val="FF0000"/>
                </a:solidFill>
                <a:latin typeface="Cambria Math"/>
                <a:cs typeface="Cambria Math"/>
              </a:rPr>
              <a:t>h</a:t>
            </a:r>
            <a:r>
              <a:rPr lang="en-NZ" sz="2000" spc="-37" baseline="-15277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NZ" spc="105" dirty="0" err="1">
                <a:solidFill>
                  <a:srgbClr val="FF0000"/>
                </a:solidFill>
                <a:latin typeface="Cambria Math"/>
                <a:cs typeface="Cambria Math"/>
              </a:rPr>
              <a:t>b</a:t>
            </a:r>
            <a:r>
              <a:rPr lang="en-NZ" sz="2000" spc="157" baseline="-15277" dirty="0" err="1">
                <a:solidFill>
                  <a:srgbClr val="FF0000"/>
                </a:solidFill>
                <a:latin typeface="Cambria Math"/>
                <a:cs typeface="Cambria Math"/>
              </a:rPr>
              <a:t>w</a:t>
            </a:r>
            <a:endParaRPr lang="en-NZ" sz="2000" baseline="-15277" dirty="0">
              <a:solidFill>
                <a:srgbClr val="FF0000"/>
              </a:solidFill>
              <a:latin typeface="Cambria Math"/>
              <a:cs typeface="Cambria Math"/>
            </a:endParaRPr>
          </a:p>
          <a:p>
            <a:pPr marL="118742">
              <a:lnSpc>
                <a:spcPts val="2245"/>
              </a:lnSpc>
            </a:pPr>
            <a:r>
              <a:rPr sz="1900" dirty="0">
                <a:solidFill>
                  <a:srgbClr val="00B050"/>
                </a:solidFill>
                <a:latin typeface="Cambria Math"/>
                <a:cs typeface="Cambria Math"/>
              </a:rPr>
              <a:t>0</a:t>
            </a:r>
          </a:p>
          <a:p>
            <a:pPr marL="118742">
              <a:lnSpc>
                <a:spcPts val="2231"/>
              </a:lnSpc>
            </a:pPr>
            <a:r>
              <a:rPr sz="1900" dirty="0">
                <a:solidFill>
                  <a:srgbClr val="00B050"/>
                </a:solidFill>
                <a:latin typeface="Cambria Math"/>
                <a:cs typeface="Cambria Math"/>
              </a:rPr>
              <a:t>1</a:t>
            </a:r>
          </a:p>
          <a:p>
            <a:pPr marL="118742">
              <a:lnSpc>
                <a:spcPts val="2255"/>
              </a:lnSpc>
            </a:pPr>
            <a:r>
              <a:rPr sz="1900" dirty="0">
                <a:solidFill>
                  <a:srgbClr val="00B050"/>
                </a:solidFill>
                <a:latin typeface="Cambria Math"/>
                <a:cs typeface="Cambria Math"/>
              </a:rPr>
              <a:t>0</a:t>
            </a:r>
          </a:p>
        </p:txBody>
      </p:sp>
      <p:sp>
        <p:nvSpPr>
          <p:cNvPr id="35" name="Slide Number Placeholder 2">
            <a:extLst>
              <a:ext uri="{FF2B5EF4-FFF2-40B4-BE49-F238E27FC236}">
                <a16:creationId xmlns:a16="http://schemas.microsoft.com/office/drawing/2014/main" id="{60474DAE-F409-5F0F-ED91-CF762ED0A961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42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69647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YOLO: You Only Look Once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6169" name="Title 1">
            <a:extLst>
              <a:ext uri="{FF2B5EF4-FFF2-40B4-BE49-F238E27FC236}">
                <a16:creationId xmlns:a16="http://schemas.microsoft.com/office/drawing/2014/main" id="{F1CA21B1-60FE-ACA5-BBB5-067F12770A51}"/>
              </a:ext>
            </a:extLst>
          </p:cNvPr>
          <p:cNvSpPr txBox="1">
            <a:spLocks/>
          </p:cNvSpPr>
          <p:nvPr/>
        </p:nvSpPr>
        <p:spPr>
          <a:xfrm>
            <a:off x="1056217" y="1311198"/>
            <a:ext cx="10233454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Predicting with YOLO: </a:t>
            </a:r>
            <a:br>
              <a:rPr lang="en-NZ" b="0" dirty="0">
                <a:solidFill>
                  <a:schemeClr val="tx1"/>
                </a:solidFill>
              </a:rPr>
            </a:br>
            <a:r>
              <a:rPr lang="en-NZ" b="0" dirty="0">
                <a:solidFill>
                  <a:schemeClr val="tx1"/>
                </a:solidFill>
              </a:rPr>
              <a:t>Non-Max Suppression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C1840BB-5569-88F1-102F-7544526F3635}"/>
              </a:ext>
            </a:extLst>
          </p:cNvPr>
          <p:cNvSpPr txBox="1">
            <a:spLocks/>
          </p:cNvSpPr>
          <p:nvPr/>
        </p:nvSpPr>
        <p:spPr>
          <a:xfrm>
            <a:off x="761998" y="1243312"/>
            <a:ext cx="10515600" cy="1325563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NZ" spc="-11"/>
              <a:t>Non-</a:t>
            </a:r>
            <a:r>
              <a:rPr lang="en-NZ"/>
              <a:t>max</a:t>
            </a:r>
            <a:r>
              <a:rPr lang="en-NZ" spc="5"/>
              <a:t> </a:t>
            </a:r>
            <a:r>
              <a:rPr lang="en-NZ"/>
              <a:t>suppression</a:t>
            </a:r>
            <a:r>
              <a:rPr lang="en-NZ" spc="11"/>
              <a:t> </a:t>
            </a:r>
            <a:r>
              <a:rPr lang="en-NZ" spc="-11"/>
              <a:t>example</a:t>
            </a:r>
            <a:endParaRPr lang="en-NZ" spc="-11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F65D553E-4E85-C5B3-0B10-45A425F57DBF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43</a:t>
            </a:fld>
            <a:endParaRPr lang="en-NZ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E2B332-55A2-71F6-8E78-9DFBF6C72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C967C20-0FA9-748A-63AF-C2F49E5AC6AD}"/>
              </a:ext>
            </a:extLst>
          </p:cNvPr>
          <p:cNvSpPr txBox="1">
            <a:spLocks/>
          </p:cNvSpPr>
          <p:nvPr/>
        </p:nvSpPr>
        <p:spPr>
          <a:xfrm>
            <a:off x="4521723" y="2537837"/>
            <a:ext cx="6908279" cy="3008965"/>
          </a:xfrm>
          <a:prstGeom prst="rect">
            <a:avLst/>
          </a:prstGeom>
        </p:spPr>
        <p:txBody>
          <a:bodyPr vert="horz" wrap="square" lIns="0" tIns="3302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591" marR="5080" indent="-342891">
              <a:lnSpc>
                <a:spcPts val="2800"/>
              </a:lnSpc>
              <a:spcBef>
                <a:spcPts val="260"/>
              </a:spcBef>
              <a:buFont typeface="Arial"/>
              <a:buChar char="•"/>
              <a:tabLst>
                <a:tab pos="354956" algn="l"/>
                <a:tab pos="355591" algn="l"/>
              </a:tabLst>
            </a:pPr>
            <a:r>
              <a:rPr lang="en-GB"/>
              <a:t>For</a:t>
            </a:r>
            <a:r>
              <a:rPr lang="en-GB" spc="-35"/>
              <a:t> </a:t>
            </a:r>
            <a:r>
              <a:rPr lang="en-GB"/>
              <a:t>each</a:t>
            </a:r>
            <a:r>
              <a:rPr lang="en-GB" spc="-25"/>
              <a:t> </a:t>
            </a:r>
            <a:r>
              <a:rPr lang="en-GB"/>
              <a:t>grid</a:t>
            </a:r>
            <a:r>
              <a:rPr lang="en-GB" spc="-20"/>
              <a:t> </a:t>
            </a:r>
            <a:r>
              <a:rPr lang="en-GB"/>
              <a:t>call,</a:t>
            </a:r>
            <a:r>
              <a:rPr lang="en-GB" spc="-25"/>
              <a:t> </a:t>
            </a:r>
            <a:r>
              <a:rPr lang="en-GB"/>
              <a:t>get</a:t>
            </a:r>
            <a:r>
              <a:rPr lang="en-GB" spc="-15"/>
              <a:t> </a:t>
            </a:r>
            <a:r>
              <a:rPr lang="en-GB"/>
              <a:t>2</a:t>
            </a:r>
            <a:r>
              <a:rPr lang="en-GB" spc="-20"/>
              <a:t> </a:t>
            </a:r>
            <a:r>
              <a:rPr lang="en-GB"/>
              <a:t>predicted</a:t>
            </a:r>
            <a:r>
              <a:rPr lang="en-GB" spc="-20"/>
              <a:t> </a:t>
            </a:r>
            <a:r>
              <a:rPr lang="en-GB" spc="-11"/>
              <a:t>bounding boxes.</a:t>
            </a:r>
          </a:p>
          <a:p>
            <a:pPr marL="355591" indent="-342891">
              <a:spcBef>
                <a:spcPts val="2305"/>
              </a:spcBef>
              <a:buFont typeface="Arial"/>
              <a:buChar char="•"/>
              <a:tabLst>
                <a:tab pos="354956" algn="l"/>
                <a:tab pos="355591" algn="l"/>
              </a:tabLst>
            </a:pPr>
            <a:r>
              <a:rPr lang="en-GB"/>
              <a:t>Get</a:t>
            </a:r>
            <a:r>
              <a:rPr lang="en-GB" spc="-31"/>
              <a:t> </a:t>
            </a:r>
            <a:r>
              <a:rPr lang="en-GB"/>
              <a:t>rid</a:t>
            </a:r>
            <a:r>
              <a:rPr lang="en-GB" spc="-25"/>
              <a:t> </a:t>
            </a:r>
            <a:r>
              <a:rPr lang="en-GB"/>
              <a:t>of</a:t>
            </a:r>
            <a:r>
              <a:rPr lang="en-GB" spc="-20"/>
              <a:t> </a:t>
            </a:r>
            <a:r>
              <a:rPr lang="en-GB"/>
              <a:t>low</a:t>
            </a:r>
            <a:r>
              <a:rPr lang="en-GB" spc="-25"/>
              <a:t> </a:t>
            </a:r>
            <a:r>
              <a:rPr lang="en-GB"/>
              <a:t>probability</a:t>
            </a:r>
            <a:r>
              <a:rPr lang="en-GB" spc="-20"/>
              <a:t> </a:t>
            </a:r>
            <a:r>
              <a:rPr lang="en-GB" spc="-11"/>
              <a:t>predictions.</a:t>
            </a:r>
          </a:p>
          <a:p>
            <a:pPr marL="355591" marR="46354" indent="-342891">
              <a:lnSpc>
                <a:spcPct val="99000"/>
              </a:lnSpc>
              <a:spcBef>
                <a:spcPts val="2305"/>
              </a:spcBef>
              <a:buFont typeface="Arial"/>
              <a:buChar char="•"/>
              <a:tabLst>
                <a:tab pos="354956" algn="l"/>
                <a:tab pos="355591" algn="l"/>
              </a:tabLst>
            </a:pPr>
            <a:r>
              <a:rPr lang="en-GB"/>
              <a:t>For</a:t>
            </a:r>
            <a:r>
              <a:rPr lang="en-GB" spc="-35"/>
              <a:t> </a:t>
            </a:r>
            <a:r>
              <a:rPr lang="en-GB"/>
              <a:t>each</a:t>
            </a:r>
            <a:r>
              <a:rPr lang="en-GB" spc="-25"/>
              <a:t> </a:t>
            </a:r>
            <a:r>
              <a:rPr lang="en-GB"/>
              <a:t>class</a:t>
            </a:r>
            <a:r>
              <a:rPr lang="en-GB" spc="-15"/>
              <a:t> </a:t>
            </a:r>
            <a:r>
              <a:rPr lang="en-GB"/>
              <a:t>(pedestrian,</a:t>
            </a:r>
            <a:r>
              <a:rPr lang="en-GB" spc="-25"/>
              <a:t> </a:t>
            </a:r>
            <a:r>
              <a:rPr lang="en-GB"/>
              <a:t>car,</a:t>
            </a:r>
            <a:r>
              <a:rPr lang="en-GB" spc="-20"/>
              <a:t> </a:t>
            </a:r>
            <a:r>
              <a:rPr lang="en-GB" spc="-11"/>
              <a:t>motorcycle) independently run non-</a:t>
            </a:r>
            <a:r>
              <a:rPr lang="en-GB"/>
              <a:t>max</a:t>
            </a:r>
            <a:r>
              <a:rPr lang="en-GB" spc="-15"/>
              <a:t> </a:t>
            </a:r>
            <a:r>
              <a:rPr lang="en-GB"/>
              <a:t>suppression</a:t>
            </a:r>
            <a:r>
              <a:rPr lang="en-GB" spc="-15"/>
              <a:t> </a:t>
            </a:r>
            <a:r>
              <a:rPr lang="en-GB"/>
              <a:t>to</a:t>
            </a:r>
            <a:r>
              <a:rPr lang="en-GB" spc="-11"/>
              <a:t> </a:t>
            </a:r>
            <a:r>
              <a:rPr lang="en-GB"/>
              <a:t>generate</a:t>
            </a:r>
            <a:r>
              <a:rPr lang="en-GB" spc="-5"/>
              <a:t> </a:t>
            </a:r>
            <a:r>
              <a:rPr lang="en-GB" spc="-11"/>
              <a:t>final predictions.</a:t>
            </a:r>
            <a:endParaRPr lang="en-GB" spc="-11" dirty="0"/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FA1D910F-006F-C802-D8B7-3CE81EEAAD0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9480" y="2697730"/>
            <a:ext cx="3051315" cy="3045561"/>
          </a:xfrm>
          <a:prstGeom prst="rect">
            <a:avLst/>
          </a:prstGeom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74AE3C83-6199-3178-D732-11D68A245B65}"/>
              </a:ext>
            </a:extLst>
          </p:cNvPr>
          <p:cNvSpPr/>
          <p:nvPr/>
        </p:nvSpPr>
        <p:spPr>
          <a:xfrm>
            <a:off x="558249" y="2659630"/>
            <a:ext cx="3161031" cy="3122295"/>
          </a:xfrm>
          <a:custGeom>
            <a:avLst/>
            <a:gdLst/>
            <a:ahLst/>
            <a:cxnLst/>
            <a:rect l="l" t="t" r="r" b="b"/>
            <a:pathLst>
              <a:path w="3161029" h="3122295">
                <a:moveTo>
                  <a:pt x="1066250" y="0"/>
                </a:moveTo>
                <a:lnTo>
                  <a:pt x="1066250" y="3121761"/>
                </a:lnTo>
              </a:path>
              <a:path w="3161029" h="3122295">
                <a:moveTo>
                  <a:pt x="2094401" y="0"/>
                </a:moveTo>
                <a:lnTo>
                  <a:pt x="2094401" y="3121761"/>
                </a:lnTo>
              </a:path>
              <a:path w="3161029" h="3122295">
                <a:moveTo>
                  <a:pt x="0" y="1053290"/>
                </a:moveTo>
                <a:lnTo>
                  <a:pt x="3160641" y="1053290"/>
                </a:lnTo>
              </a:path>
              <a:path w="3161029" h="3122295">
                <a:moveTo>
                  <a:pt x="0" y="2068471"/>
                </a:moveTo>
                <a:lnTo>
                  <a:pt x="3160641" y="2068471"/>
                </a:lnTo>
              </a:path>
              <a:path w="3161029" h="3122295">
                <a:moveTo>
                  <a:pt x="38100" y="0"/>
                </a:moveTo>
                <a:lnTo>
                  <a:pt x="38100" y="3121761"/>
                </a:lnTo>
              </a:path>
              <a:path w="3161029" h="3122295">
                <a:moveTo>
                  <a:pt x="3122541" y="0"/>
                </a:moveTo>
                <a:lnTo>
                  <a:pt x="3122541" y="3121761"/>
                </a:lnTo>
              </a:path>
              <a:path w="3161029" h="3122295">
                <a:moveTo>
                  <a:pt x="0" y="38100"/>
                </a:moveTo>
                <a:lnTo>
                  <a:pt x="3160641" y="38100"/>
                </a:lnTo>
              </a:path>
              <a:path w="3161029" h="3122295">
                <a:moveTo>
                  <a:pt x="0" y="3083661"/>
                </a:moveTo>
                <a:lnTo>
                  <a:pt x="3160641" y="3083661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92D889A-E63B-F542-FC49-411E850EF8B7}"/>
              </a:ext>
            </a:extLst>
          </p:cNvPr>
          <p:cNvSpPr/>
          <p:nvPr/>
        </p:nvSpPr>
        <p:spPr>
          <a:xfrm>
            <a:off x="2526973" y="3555513"/>
            <a:ext cx="1059180" cy="2188211"/>
          </a:xfrm>
          <a:custGeom>
            <a:avLst/>
            <a:gdLst/>
            <a:ahLst/>
            <a:cxnLst/>
            <a:rect l="l" t="t" r="r" b="b"/>
            <a:pathLst>
              <a:path w="1059179" h="2188210">
                <a:moveTo>
                  <a:pt x="0" y="0"/>
                </a:moveTo>
                <a:lnTo>
                  <a:pt x="1058880" y="0"/>
                </a:lnTo>
                <a:lnTo>
                  <a:pt x="1058880" y="2187781"/>
                </a:lnTo>
                <a:lnTo>
                  <a:pt x="0" y="218778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9633277-891F-5D47-2803-F86DDAF71C18}"/>
              </a:ext>
            </a:extLst>
          </p:cNvPr>
          <p:cNvSpPr/>
          <p:nvPr/>
        </p:nvSpPr>
        <p:spPr>
          <a:xfrm>
            <a:off x="862198" y="3900408"/>
            <a:ext cx="862331" cy="640715"/>
          </a:xfrm>
          <a:custGeom>
            <a:avLst/>
            <a:gdLst/>
            <a:ahLst/>
            <a:cxnLst/>
            <a:rect l="l" t="t" r="r" b="b"/>
            <a:pathLst>
              <a:path w="862330" h="640714">
                <a:moveTo>
                  <a:pt x="0" y="0"/>
                </a:moveTo>
                <a:lnTo>
                  <a:pt x="861729" y="0"/>
                </a:lnTo>
                <a:lnTo>
                  <a:pt x="861729" y="640208"/>
                </a:lnTo>
                <a:lnTo>
                  <a:pt x="0" y="64020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C5DBBAC-AADD-B10C-CEF7-2BB0D4885EA9}"/>
              </a:ext>
            </a:extLst>
          </p:cNvPr>
          <p:cNvSpPr/>
          <p:nvPr/>
        </p:nvSpPr>
        <p:spPr>
          <a:xfrm>
            <a:off x="967168" y="3746993"/>
            <a:ext cx="652145" cy="1080135"/>
          </a:xfrm>
          <a:custGeom>
            <a:avLst/>
            <a:gdLst/>
            <a:ahLst/>
            <a:cxnLst/>
            <a:rect l="l" t="t" r="r" b="b"/>
            <a:pathLst>
              <a:path w="652144" h="1080135">
                <a:moveTo>
                  <a:pt x="0" y="0"/>
                </a:moveTo>
                <a:lnTo>
                  <a:pt x="651789" y="0"/>
                </a:lnTo>
                <a:lnTo>
                  <a:pt x="651789" y="1080020"/>
                </a:lnTo>
                <a:lnTo>
                  <a:pt x="0" y="108002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C2A65242-D071-8BAE-C222-FB95E6CDF952}"/>
              </a:ext>
            </a:extLst>
          </p:cNvPr>
          <p:cNvSpPr/>
          <p:nvPr/>
        </p:nvSpPr>
        <p:spPr>
          <a:xfrm>
            <a:off x="2061619" y="3951613"/>
            <a:ext cx="1619251" cy="589280"/>
          </a:xfrm>
          <a:custGeom>
            <a:avLst/>
            <a:gdLst/>
            <a:ahLst/>
            <a:cxnLst/>
            <a:rect l="l" t="t" r="r" b="b"/>
            <a:pathLst>
              <a:path w="1619250" h="589279">
                <a:moveTo>
                  <a:pt x="0" y="0"/>
                </a:moveTo>
                <a:lnTo>
                  <a:pt x="1619180" y="0"/>
                </a:lnTo>
                <a:lnTo>
                  <a:pt x="1619180" y="588996"/>
                </a:lnTo>
                <a:lnTo>
                  <a:pt x="0" y="58899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AD4CBED2-799C-960B-F653-1A6429DB9280}"/>
              </a:ext>
            </a:extLst>
          </p:cNvPr>
          <p:cNvSpPr/>
          <p:nvPr/>
        </p:nvSpPr>
        <p:spPr>
          <a:xfrm>
            <a:off x="641272" y="2788891"/>
            <a:ext cx="652145" cy="510540"/>
          </a:xfrm>
          <a:custGeom>
            <a:avLst/>
            <a:gdLst/>
            <a:ahLst/>
            <a:cxnLst/>
            <a:rect l="l" t="t" r="r" b="b"/>
            <a:pathLst>
              <a:path w="652144" h="510539">
                <a:moveTo>
                  <a:pt x="0" y="0"/>
                </a:moveTo>
                <a:lnTo>
                  <a:pt x="651789" y="0"/>
                </a:lnTo>
                <a:lnTo>
                  <a:pt x="651789" y="510175"/>
                </a:lnTo>
                <a:lnTo>
                  <a:pt x="0" y="51017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879E4E47-5CCE-0C70-F720-E3A81C3D59DD}"/>
              </a:ext>
            </a:extLst>
          </p:cNvPr>
          <p:cNvSpPr/>
          <p:nvPr/>
        </p:nvSpPr>
        <p:spPr>
          <a:xfrm>
            <a:off x="1812674" y="2831055"/>
            <a:ext cx="249555" cy="510540"/>
          </a:xfrm>
          <a:custGeom>
            <a:avLst/>
            <a:gdLst/>
            <a:ahLst/>
            <a:cxnLst/>
            <a:rect l="l" t="t" r="r" b="b"/>
            <a:pathLst>
              <a:path w="249555" h="510539">
                <a:moveTo>
                  <a:pt x="0" y="0"/>
                </a:moveTo>
                <a:lnTo>
                  <a:pt x="248936" y="0"/>
                </a:lnTo>
                <a:lnTo>
                  <a:pt x="248936" y="510175"/>
                </a:lnTo>
                <a:lnTo>
                  <a:pt x="0" y="51017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29793EDE-DC6B-3469-2F2F-14439D281302}"/>
              </a:ext>
            </a:extLst>
          </p:cNvPr>
          <p:cNvSpPr/>
          <p:nvPr/>
        </p:nvSpPr>
        <p:spPr>
          <a:xfrm>
            <a:off x="946072" y="2697729"/>
            <a:ext cx="652145" cy="906144"/>
          </a:xfrm>
          <a:custGeom>
            <a:avLst/>
            <a:gdLst/>
            <a:ahLst/>
            <a:cxnLst/>
            <a:rect l="l" t="t" r="r" b="b"/>
            <a:pathLst>
              <a:path w="652144" h="906144">
                <a:moveTo>
                  <a:pt x="0" y="0"/>
                </a:moveTo>
                <a:lnTo>
                  <a:pt x="651789" y="0"/>
                </a:lnTo>
                <a:lnTo>
                  <a:pt x="651789" y="906138"/>
                </a:lnTo>
                <a:lnTo>
                  <a:pt x="0" y="90613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DECFC831-A23A-E966-6B69-1B6139D3EB0D}"/>
              </a:ext>
            </a:extLst>
          </p:cNvPr>
          <p:cNvSpPr/>
          <p:nvPr/>
        </p:nvSpPr>
        <p:spPr>
          <a:xfrm>
            <a:off x="1965076" y="3159401"/>
            <a:ext cx="561975" cy="315595"/>
          </a:xfrm>
          <a:custGeom>
            <a:avLst/>
            <a:gdLst/>
            <a:ahLst/>
            <a:cxnLst/>
            <a:rect l="l" t="t" r="r" b="b"/>
            <a:pathLst>
              <a:path w="561975" h="315594">
                <a:moveTo>
                  <a:pt x="0" y="0"/>
                </a:moveTo>
                <a:lnTo>
                  <a:pt x="561902" y="0"/>
                </a:lnTo>
                <a:lnTo>
                  <a:pt x="561902" y="315142"/>
                </a:lnTo>
                <a:lnTo>
                  <a:pt x="0" y="31514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DC4FEB46-D57B-C896-29FE-59F89999223B}"/>
              </a:ext>
            </a:extLst>
          </p:cNvPr>
          <p:cNvSpPr/>
          <p:nvPr/>
        </p:nvSpPr>
        <p:spPr>
          <a:xfrm>
            <a:off x="2842607" y="2763745"/>
            <a:ext cx="596265" cy="315595"/>
          </a:xfrm>
          <a:custGeom>
            <a:avLst/>
            <a:gdLst/>
            <a:ahLst/>
            <a:cxnLst/>
            <a:rect l="l" t="t" r="r" b="b"/>
            <a:pathLst>
              <a:path w="596264" h="315594">
                <a:moveTo>
                  <a:pt x="0" y="0"/>
                </a:moveTo>
                <a:lnTo>
                  <a:pt x="596053" y="0"/>
                </a:lnTo>
                <a:lnTo>
                  <a:pt x="596053" y="315142"/>
                </a:lnTo>
                <a:lnTo>
                  <a:pt x="0" y="31514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CD72C601-D020-6381-F52C-708F62308ADE}"/>
              </a:ext>
            </a:extLst>
          </p:cNvPr>
          <p:cNvSpPr/>
          <p:nvPr/>
        </p:nvSpPr>
        <p:spPr>
          <a:xfrm>
            <a:off x="3306360" y="2763745"/>
            <a:ext cx="285115" cy="467995"/>
          </a:xfrm>
          <a:custGeom>
            <a:avLst/>
            <a:gdLst/>
            <a:ahLst/>
            <a:cxnLst/>
            <a:rect l="l" t="t" r="r" b="b"/>
            <a:pathLst>
              <a:path w="285114" h="467994">
                <a:moveTo>
                  <a:pt x="0" y="0"/>
                </a:moveTo>
                <a:lnTo>
                  <a:pt x="284701" y="0"/>
                </a:lnTo>
                <a:lnTo>
                  <a:pt x="284701" y="467543"/>
                </a:lnTo>
                <a:lnTo>
                  <a:pt x="0" y="46754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AAA49111-5C39-74DE-79A9-3E811C73834E}"/>
              </a:ext>
            </a:extLst>
          </p:cNvPr>
          <p:cNvSpPr/>
          <p:nvPr/>
        </p:nvSpPr>
        <p:spPr>
          <a:xfrm>
            <a:off x="982177" y="5388429"/>
            <a:ext cx="596265" cy="315595"/>
          </a:xfrm>
          <a:custGeom>
            <a:avLst/>
            <a:gdLst/>
            <a:ahLst/>
            <a:cxnLst/>
            <a:rect l="l" t="t" r="r" b="b"/>
            <a:pathLst>
              <a:path w="596265" h="315595">
                <a:moveTo>
                  <a:pt x="0" y="0"/>
                </a:moveTo>
                <a:lnTo>
                  <a:pt x="596053" y="0"/>
                </a:lnTo>
                <a:lnTo>
                  <a:pt x="596053" y="315142"/>
                </a:lnTo>
                <a:lnTo>
                  <a:pt x="0" y="31514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566E4783-A4EE-7E52-DC5D-A3DB08F64A44}"/>
              </a:ext>
            </a:extLst>
          </p:cNvPr>
          <p:cNvSpPr/>
          <p:nvPr/>
        </p:nvSpPr>
        <p:spPr>
          <a:xfrm>
            <a:off x="611676" y="4424993"/>
            <a:ext cx="596265" cy="1278891"/>
          </a:xfrm>
          <a:custGeom>
            <a:avLst/>
            <a:gdLst/>
            <a:ahLst/>
            <a:cxnLst/>
            <a:rect l="l" t="t" r="r" b="b"/>
            <a:pathLst>
              <a:path w="596265" h="1278889">
                <a:moveTo>
                  <a:pt x="0" y="0"/>
                </a:moveTo>
                <a:lnTo>
                  <a:pt x="596053" y="0"/>
                </a:lnTo>
                <a:lnTo>
                  <a:pt x="596053" y="1278570"/>
                </a:lnTo>
                <a:lnTo>
                  <a:pt x="0" y="127857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0408EFDD-1ADF-1157-58AF-4B00A37B6310}"/>
              </a:ext>
            </a:extLst>
          </p:cNvPr>
          <p:cNvSpPr/>
          <p:nvPr/>
        </p:nvSpPr>
        <p:spPr>
          <a:xfrm>
            <a:off x="1723928" y="4826809"/>
            <a:ext cx="596265" cy="315595"/>
          </a:xfrm>
          <a:custGeom>
            <a:avLst/>
            <a:gdLst/>
            <a:ahLst/>
            <a:cxnLst/>
            <a:rect l="l" t="t" r="r" b="b"/>
            <a:pathLst>
              <a:path w="596264" h="315595">
                <a:moveTo>
                  <a:pt x="0" y="0"/>
                </a:moveTo>
                <a:lnTo>
                  <a:pt x="596053" y="0"/>
                </a:lnTo>
                <a:lnTo>
                  <a:pt x="596053" y="315142"/>
                </a:lnTo>
                <a:lnTo>
                  <a:pt x="0" y="31514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CC099FC0-BA4D-CEBF-3938-BBE0B64A2531}"/>
              </a:ext>
            </a:extLst>
          </p:cNvPr>
          <p:cNvSpPr/>
          <p:nvPr/>
        </p:nvSpPr>
        <p:spPr>
          <a:xfrm>
            <a:off x="2115746" y="4979209"/>
            <a:ext cx="356871" cy="494031"/>
          </a:xfrm>
          <a:custGeom>
            <a:avLst/>
            <a:gdLst/>
            <a:ahLst/>
            <a:cxnLst/>
            <a:rect l="l" t="t" r="r" b="b"/>
            <a:pathLst>
              <a:path w="356869" h="494029">
                <a:moveTo>
                  <a:pt x="0" y="0"/>
                </a:moveTo>
                <a:lnTo>
                  <a:pt x="356630" y="0"/>
                </a:lnTo>
                <a:lnTo>
                  <a:pt x="356630" y="493845"/>
                </a:lnTo>
                <a:lnTo>
                  <a:pt x="0" y="49384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7C4502A0-20EC-B829-D674-FAE339C7F7F0}"/>
              </a:ext>
            </a:extLst>
          </p:cNvPr>
          <p:cNvSpPr/>
          <p:nvPr/>
        </p:nvSpPr>
        <p:spPr>
          <a:xfrm>
            <a:off x="1900864" y="4203023"/>
            <a:ext cx="596265" cy="315595"/>
          </a:xfrm>
          <a:custGeom>
            <a:avLst/>
            <a:gdLst/>
            <a:ahLst/>
            <a:cxnLst/>
            <a:rect l="l" t="t" r="r" b="b"/>
            <a:pathLst>
              <a:path w="596264" h="315595">
                <a:moveTo>
                  <a:pt x="0" y="0"/>
                </a:moveTo>
                <a:lnTo>
                  <a:pt x="596053" y="0"/>
                </a:lnTo>
                <a:lnTo>
                  <a:pt x="596053" y="315142"/>
                </a:lnTo>
                <a:lnTo>
                  <a:pt x="0" y="31514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8F915083-0F8B-D9B8-5142-EA3763E13DFF}"/>
              </a:ext>
            </a:extLst>
          </p:cNvPr>
          <p:cNvSpPr/>
          <p:nvPr/>
        </p:nvSpPr>
        <p:spPr>
          <a:xfrm>
            <a:off x="1751409" y="3730101"/>
            <a:ext cx="356871" cy="494031"/>
          </a:xfrm>
          <a:custGeom>
            <a:avLst/>
            <a:gdLst/>
            <a:ahLst/>
            <a:cxnLst/>
            <a:rect l="l" t="t" r="r" b="b"/>
            <a:pathLst>
              <a:path w="356869" h="494029">
                <a:moveTo>
                  <a:pt x="0" y="0"/>
                </a:moveTo>
                <a:lnTo>
                  <a:pt x="356630" y="0"/>
                </a:lnTo>
                <a:lnTo>
                  <a:pt x="356630" y="493845"/>
                </a:lnTo>
                <a:lnTo>
                  <a:pt x="0" y="49384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3C22F021-5156-E242-57AC-485D6EE93A84}"/>
              </a:ext>
            </a:extLst>
          </p:cNvPr>
          <p:cNvSpPr/>
          <p:nvPr/>
        </p:nvSpPr>
        <p:spPr>
          <a:xfrm>
            <a:off x="2268146" y="5131609"/>
            <a:ext cx="1318260" cy="494031"/>
          </a:xfrm>
          <a:custGeom>
            <a:avLst/>
            <a:gdLst/>
            <a:ahLst/>
            <a:cxnLst/>
            <a:rect l="l" t="t" r="r" b="b"/>
            <a:pathLst>
              <a:path w="1318260" h="494029">
                <a:moveTo>
                  <a:pt x="0" y="0"/>
                </a:moveTo>
                <a:lnTo>
                  <a:pt x="1317710" y="0"/>
                </a:lnTo>
                <a:lnTo>
                  <a:pt x="1317710" y="493845"/>
                </a:lnTo>
                <a:lnTo>
                  <a:pt x="0" y="49384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27F4B520-0184-19AB-AAAF-125087D3DD94}"/>
              </a:ext>
            </a:extLst>
          </p:cNvPr>
          <p:cNvSpPr/>
          <p:nvPr/>
        </p:nvSpPr>
        <p:spPr>
          <a:xfrm>
            <a:off x="3079652" y="4888708"/>
            <a:ext cx="356871" cy="405131"/>
          </a:xfrm>
          <a:custGeom>
            <a:avLst/>
            <a:gdLst/>
            <a:ahLst/>
            <a:cxnLst/>
            <a:rect l="l" t="t" r="r" b="b"/>
            <a:pathLst>
              <a:path w="356870" h="405129">
                <a:moveTo>
                  <a:pt x="0" y="0"/>
                </a:moveTo>
                <a:lnTo>
                  <a:pt x="356630" y="0"/>
                </a:lnTo>
                <a:lnTo>
                  <a:pt x="356630" y="404845"/>
                </a:lnTo>
                <a:lnTo>
                  <a:pt x="0" y="40484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5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822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YOLO: You Only Look Once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6169" name="Title 1">
            <a:extLst>
              <a:ext uri="{FF2B5EF4-FFF2-40B4-BE49-F238E27FC236}">
                <a16:creationId xmlns:a16="http://schemas.microsoft.com/office/drawing/2014/main" id="{F1CA21B1-60FE-ACA5-BBB5-067F12770A51}"/>
              </a:ext>
            </a:extLst>
          </p:cNvPr>
          <p:cNvSpPr txBox="1">
            <a:spLocks/>
          </p:cNvSpPr>
          <p:nvPr/>
        </p:nvSpPr>
        <p:spPr>
          <a:xfrm>
            <a:off x="1056217" y="1311198"/>
            <a:ext cx="10233454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YOLO Summary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C1840BB-5569-88F1-102F-7544526F3635}"/>
              </a:ext>
            </a:extLst>
          </p:cNvPr>
          <p:cNvSpPr txBox="1">
            <a:spLocks/>
          </p:cNvSpPr>
          <p:nvPr/>
        </p:nvSpPr>
        <p:spPr>
          <a:xfrm>
            <a:off x="761998" y="1243312"/>
            <a:ext cx="10515600" cy="1325563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NZ" spc="-11"/>
              <a:t>Non-</a:t>
            </a:r>
            <a:r>
              <a:rPr lang="en-NZ"/>
              <a:t>max</a:t>
            </a:r>
            <a:r>
              <a:rPr lang="en-NZ" spc="5"/>
              <a:t> </a:t>
            </a:r>
            <a:r>
              <a:rPr lang="en-NZ"/>
              <a:t>suppression</a:t>
            </a:r>
            <a:r>
              <a:rPr lang="en-NZ" spc="11"/>
              <a:t> </a:t>
            </a:r>
            <a:r>
              <a:rPr lang="en-NZ" spc="-11"/>
              <a:t>example</a:t>
            </a:r>
            <a:endParaRPr lang="en-NZ" spc="-11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F65D553E-4E85-C5B3-0B10-45A425F57DBF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44</a:t>
            </a:fld>
            <a:endParaRPr lang="en-NZ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0E57933-2034-A4EC-C3A7-84816B4DB1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9668934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Object detection by estimating object position in a grid of cells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Convolutional implementation for computational speed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Anchor boxes to predict multiple objects per cell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Non-max suppression to remove duplicate predictions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4002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YOLO: You Only Look Once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6169" name="Title 1">
            <a:extLst>
              <a:ext uri="{FF2B5EF4-FFF2-40B4-BE49-F238E27FC236}">
                <a16:creationId xmlns:a16="http://schemas.microsoft.com/office/drawing/2014/main" id="{F1CA21B1-60FE-ACA5-BBB5-067F12770A51}"/>
              </a:ext>
            </a:extLst>
          </p:cNvPr>
          <p:cNvSpPr txBox="1">
            <a:spLocks/>
          </p:cNvSpPr>
          <p:nvPr/>
        </p:nvSpPr>
        <p:spPr>
          <a:xfrm>
            <a:off x="1056217" y="1311198"/>
            <a:ext cx="10233454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YOLO Versions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C1840BB-5569-88F1-102F-7544526F3635}"/>
              </a:ext>
            </a:extLst>
          </p:cNvPr>
          <p:cNvSpPr txBox="1">
            <a:spLocks/>
          </p:cNvSpPr>
          <p:nvPr/>
        </p:nvSpPr>
        <p:spPr>
          <a:xfrm>
            <a:off x="761998" y="1243312"/>
            <a:ext cx="10515600" cy="1325563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NZ" spc="-11"/>
              <a:t>Non-</a:t>
            </a:r>
            <a:r>
              <a:rPr lang="en-NZ"/>
              <a:t>max</a:t>
            </a:r>
            <a:r>
              <a:rPr lang="en-NZ" spc="5"/>
              <a:t> </a:t>
            </a:r>
            <a:r>
              <a:rPr lang="en-NZ"/>
              <a:t>suppression</a:t>
            </a:r>
            <a:r>
              <a:rPr lang="en-NZ" spc="11"/>
              <a:t> </a:t>
            </a:r>
            <a:r>
              <a:rPr lang="en-NZ" spc="-11"/>
              <a:t>example</a:t>
            </a:r>
            <a:endParaRPr lang="en-NZ" spc="-11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F65D553E-4E85-C5B3-0B10-45A425F57DBF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45</a:t>
            </a:fld>
            <a:endParaRPr lang="en-NZ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0E57933-2034-A4EC-C3A7-84816B4DB1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9668934" cy="4406391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YOLOv1</a:t>
            </a: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Introduced a novel real-time object detection system that predicts bounding boxes and class probabilities directly from full images in one evaluation, significantly speeding up detection speeds.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YOLOv2: </a:t>
            </a: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Improved accuracy with anchor boxes, finer-grained features using a passthrough layer from earlier layers, and the ability to detect over 9000 object categories using a joint training method on both ImageNet and COCO datasets.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YOLOv3</a:t>
            </a: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Enhanced detection at various scales by incorporating three different scales for prediction, and used a deeper network backbone (Darknet-53) for improved feature extraction.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YOLOv4</a:t>
            </a: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Boosted accuracy and efficiency by integrating advanced techniques such as Mish activation, Cross-Stage Partial connections, and Self-Adversarial Training, while still maintaining real-time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YOLOv8…</a:t>
            </a:r>
            <a:endParaRPr lang="en-GB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7111856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YOLO: You Only Look Once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6169" name="Title 1">
            <a:extLst>
              <a:ext uri="{FF2B5EF4-FFF2-40B4-BE49-F238E27FC236}">
                <a16:creationId xmlns:a16="http://schemas.microsoft.com/office/drawing/2014/main" id="{F1CA21B1-60FE-ACA5-BBB5-067F12770A51}"/>
              </a:ext>
            </a:extLst>
          </p:cNvPr>
          <p:cNvSpPr txBox="1">
            <a:spLocks/>
          </p:cNvSpPr>
          <p:nvPr/>
        </p:nvSpPr>
        <p:spPr>
          <a:xfrm>
            <a:off x="1056217" y="1311198"/>
            <a:ext cx="10233454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An interesting history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C1840BB-5569-88F1-102F-7544526F3635}"/>
              </a:ext>
            </a:extLst>
          </p:cNvPr>
          <p:cNvSpPr txBox="1">
            <a:spLocks/>
          </p:cNvSpPr>
          <p:nvPr/>
        </p:nvSpPr>
        <p:spPr>
          <a:xfrm>
            <a:off x="761998" y="1243312"/>
            <a:ext cx="10515600" cy="1325563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NZ" spc="-11"/>
              <a:t>Non-</a:t>
            </a:r>
            <a:r>
              <a:rPr lang="en-NZ"/>
              <a:t>max</a:t>
            </a:r>
            <a:r>
              <a:rPr lang="en-NZ" spc="5"/>
              <a:t> </a:t>
            </a:r>
            <a:r>
              <a:rPr lang="en-NZ"/>
              <a:t>suppression</a:t>
            </a:r>
            <a:r>
              <a:rPr lang="en-NZ" spc="11"/>
              <a:t> </a:t>
            </a:r>
            <a:r>
              <a:rPr lang="en-NZ" spc="-11"/>
              <a:t>example</a:t>
            </a:r>
            <a:endParaRPr lang="en-NZ" spc="-11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F65D553E-4E85-C5B3-0B10-45A425F57DBF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46</a:t>
            </a:fld>
            <a:endParaRPr lang="en-NZ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0E57933-2034-A4EC-C3A7-84816B4DB1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9668934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main author, </a:t>
            </a:r>
            <a:r>
              <a:rPr lang="en-NZ" dirty="0">
                <a:solidFill>
                  <a:schemeClr val="tx1"/>
                </a:solidFill>
              </a:rPr>
              <a:t>Joseph Redmon, was a computer vision PhD student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first paper’s name “YOLO” is a reference to a meme at the time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second paper was called “YOLO9000” and promised to predict “over 9000” classes, a reference to dragon ball Z</a:t>
            </a:r>
          </a:p>
        </p:txBody>
      </p:sp>
    </p:spTree>
    <p:extLst>
      <p:ext uri="{BB962C8B-B14F-4D97-AF65-F5344CB8AC3E}">
        <p14:creationId xmlns:p14="http://schemas.microsoft.com/office/powerpoint/2010/main" val="1754814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YOLO: You Only Look Once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6169" name="Title 1">
            <a:extLst>
              <a:ext uri="{FF2B5EF4-FFF2-40B4-BE49-F238E27FC236}">
                <a16:creationId xmlns:a16="http://schemas.microsoft.com/office/drawing/2014/main" id="{F1CA21B1-60FE-ACA5-BBB5-067F12770A51}"/>
              </a:ext>
            </a:extLst>
          </p:cNvPr>
          <p:cNvSpPr txBox="1">
            <a:spLocks/>
          </p:cNvSpPr>
          <p:nvPr/>
        </p:nvSpPr>
        <p:spPr>
          <a:xfrm>
            <a:off x="1056217" y="1311198"/>
            <a:ext cx="10233454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An interesting history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C1840BB-5569-88F1-102F-7544526F3635}"/>
              </a:ext>
            </a:extLst>
          </p:cNvPr>
          <p:cNvSpPr txBox="1">
            <a:spLocks/>
          </p:cNvSpPr>
          <p:nvPr/>
        </p:nvSpPr>
        <p:spPr>
          <a:xfrm>
            <a:off x="761998" y="1243312"/>
            <a:ext cx="10515600" cy="1325563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NZ" spc="-11"/>
              <a:t>Non-</a:t>
            </a:r>
            <a:r>
              <a:rPr lang="en-NZ"/>
              <a:t>max</a:t>
            </a:r>
            <a:r>
              <a:rPr lang="en-NZ" spc="5"/>
              <a:t> </a:t>
            </a:r>
            <a:r>
              <a:rPr lang="en-NZ"/>
              <a:t>suppression</a:t>
            </a:r>
            <a:r>
              <a:rPr lang="en-NZ" spc="11"/>
              <a:t> </a:t>
            </a:r>
            <a:r>
              <a:rPr lang="en-NZ" spc="-11"/>
              <a:t>example</a:t>
            </a:r>
            <a:endParaRPr lang="en-NZ" spc="-11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F65D553E-4E85-C5B3-0B10-45A425F57DBF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NZ" smtClean="0"/>
              <a:pPr/>
              <a:t>47</a:t>
            </a:fld>
            <a:endParaRPr lang="en-NZ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0E57933-2034-A4EC-C3A7-84816B4DB1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9668934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1"/>
                </a:solidFill>
              </a:rPr>
              <a:t>Joseph stopped working on computer vision for ethical reasons, </a:t>
            </a:r>
            <a:r>
              <a:rPr lang="en-NZ" i="1" dirty="0">
                <a:solidFill>
                  <a:schemeClr val="tx1"/>
                </a:solidFill>
              </a:rPr>
              <a:t>e.g.</a:t>
            </a:r>
            <a:r>
              <a:rPr lang="en-NZ" dirty="0">
                <a:solidFill>
                  <a:schemeClr val="tx1"/>
                </a:solidFill>
              </a:rPr>
              <a:t> military drones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242" name="Picture 2" descr="PyLessons">
            <a:extLst>
              <a:ext uri="{FF2B5EF4-FFF2-40B4-BE49-F238E27FC236}">
                <a16:creationId xmlns:a16="http://schemas.microsoft.com/office/drawing/2014/main" id="{3B1C3026-B95A-460B-56F0-666CB11F5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88" y="3458632"/>
            <a:ext cx="9098081" cy="261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55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Clarifications from Last Lecture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 err="1">
                <a:solidFill>
                  <a:schemeClr val="tx1"/>
                </a:solidFill>
              </a:rPr>
              <a:t>ResNet</a:t>
            </a:r>
            <a:r>
              <a:rPr lang="en-NZ" b="0" dirty="0">
                <a:solidFill>
                  <a:schemeClr val="tx1"/>
                </a:solidFill>
              </a:rPr>
              <a:t> (2015)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5</a:t>
            </a:fld>
            <a:endParaRPr lang="en-NZ" dirty="0"/>
          </a:p>
        </p:txBody>
      </p:sp>
      <p:pic>
        <p:nvPicPr>
          <p:cNvPr id="7170" name="Picture 2" descr="Resnet Architecture Explained. In their 2015 publication “Deep… | by  Siddhesh Bangar | Medium">
            <a:extLst>
              <a:ext uri="{FF2B5EF4-FFF2-40B4-BE49-F238E27FC236}">
                <a16:creationId xmlns:a16="http://schemas.microsoft.com/office/drawing/2014/main" id="{6BBF8EAE-18F9-6376-50D6-B6C05DA3C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4314"/>
            <a:ext cx="5979945" cy="418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5B521EC-4238-F227-8196-B90D75576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5017149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Adding new layers, at worst, is like adding the identity function (no change)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These new layers can learn a function which is better than the identity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657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Clarifications from Last Lecture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Depth vs. Performance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6</a:t>
            </a:fld>
            <a:endParaRPr lang="en-NZ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3E96E0-5F2D-0CC6-A83C-4A8599CDA663}"/>
              </a:ext>
            </a:extLst>
          </p:cNvPr>
          <p:cNvCxnSpPr/>
          <p:nvPr/>
        </p:nvCxnSpPr>
        <p:spPr>
          <a:xfrm flipV="1">
            <a:off x="1348966" y="3186820"/>
            <a:ext cx="0" cy="2000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689903-3012-3668-3C7C-C4FEEC142134}"/>
              </a:ext>
            </a:extLst>
          </p:cNvPr>
          <p:cNvCxnSpPr>
            <a:cxnSpLocks/>
          </p:cNvCxnSpPr>
          <p:nvPr/>
        </p:nvCxnSpPr>
        <p:spPr>
          <a:xfrm>
            <a:off x="1348966" y="5187636"/>
            <a:ext cx="25802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C9DCC2F-6B38-6900-D121-DD2B4DE13E38}"/>
              </a:ext>
            </a:extLst>
          </p:cNvPr>
          <p:cNvSpPr txBox="1"/>
          <p:nvPr/>
        </p:nvSpPr>
        <p:spPr>
          <a:xfrm>
            <a:off x="1937440" y="5187636"/>
            <a:ext cx="1400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Depth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34E274-65F5-1830-5D7D-D4EAF3C1AEE4}"/>
              </a:ext>
            </a:extLst>
          </p:cNvPr>
          <p:cNvSpPr txBox="1"/>
          <p:nvPr/>
        </p:nvSpPr>
        <p:spPr>
          <a:xfrm rot="16200000">
            <a:off x="18296" y="3447294"/>
            <a:ext cx="203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Error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FDBD43-70FD-2429-C154-3B21A2502202}"/>
              </a:ext>
            </a:extLst>
          </p:cNvPr>
          <p:cNvSpPr txBox="1"/>
          <p:nvPr/>
        </p:nvSpPr>
        <p:spPr>
          <a:xfrm>
            <a:off x="1536796" y="2616263"/>
            <a:ext cx="2980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Regular Network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A71CB79-FFC7-1C86-BD4A-D034D36ACCD7}"/>
                  </a:ext>
                </a:extLst>
              </p14:cNvPr>
              <p14:cNvContentPartPr/>
              <p14:nvPr/>
            </p14:nvContentPartPr>
            <p14:xfrm>
              <a:off x="1592890" y="3440278"/>
              <a:ext cx="1994760" cy="12369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A71CB79-FFC7-1C86-BD4A-D034D36ACC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4250" y="3431278"/>
                <a:ext cx="2012400" cy="12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4DA4AC1-61DE-FA91-DAA2-11452CB7417C}"/>
                  </a:ext>
                </a:extLst>
              </p14:cNvPr>
              <p14:cNvContentPartPr/>
              <p14:nvPr/>
            </p14:nvContentPartPr>
            <p14:xfrm>
              <a:off x="1647250" y="3466918"/>
              <a:ext cx="2190600" cy="915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4DA4AC1-61DE-FA91-DAA2-11452CB741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8610" y="3458278"/>
                <a:ext cx="220824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A1FAF46-937A-65E7-00F4-4EFEF54BA50F}"/>
                  </a:ext>
                </a:extLst>
              </p14:cNvPr>
              <p14:cNvContentPartPr/>
              <p14:nvPr/>
            </p14:nvContentPartPr>
            <p14:xfrm>
              <a:off x="3557410" y="4670758"/>
              <a:ext cx="272880" cy="53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A1FAF46-937A-65E7-00F4-4EFEF54BA5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8770" y="4662118"/>
                <a:ext cx="290520" cy="7092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78646AE8-1692-1600-C4E4-7AC41389C81C}"/>
              </a:ext>
            </a:extLst>
          </p:cNvPr>
          <p:cNvSpPr txBox="1"/>
          <p:nvPr/>
        </p:nvSpPr>
        <p:spPr>
          <a:xfrm>
            <a:off x="3905421" y="4515091"/>
            <a:ext cx="140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Theory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D41834-18BC-E773-8481-2D5FB701D902}"/>
              </a:ext>
            </a:extLst>
          </p:cNvPr>
          <p:cNvSpPr txBox="1"/>
          <p:nvPr/>
        </p:nvSpPr>
        <p:spPr>
          <a:xfrm>
            <a:off x="3892210" y="3932541"/>
            <a:ext cx="140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Practice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0C3CF93-3E72-FEA7-15AE-FB597A3921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4104" y="2494202"/>
            <a:ext cx="5017149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Regular CNNs have enough </a:t>
            </a:r>
            <a:r>
              <a:rPr lang="en-GB" b="1" i="1" dirty="0">
                <a:solidFill>
                  <a:schemeClr val="tx1"/>
                </a:solidFill>
              </a:rPr>
              <a:t>capacity </a:t>
            </a:r>
            <a:r>
              <a:rPr lang="en-GB" dirty="0">
                <a:solidFill>
                  <a:schemeClr val="tx1"/>
                </a:solidFill>
              </a:rPr>
              <a:t>to learn accurate models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However, we aren’t able to train them accurately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Vanishing gradients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Identity function start</a:t>
            </a:r>
          </a:p>
        </p:txBody>
      </p:sp>
    </p:spTree>
    <p:extLst>
      <p:ext uri="{BB962C8B-B14F-4D97-AF65-F5344CB8AC3E}">
        <p14:creationId xmlns:p14="http://schemas.microsoft.com/office/powerpoint/2010/main" val="4060834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Clarifications from Last Lecture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Vision Transformers vs. CNNs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7</a:t>
            </a:fld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0B86F-E730-FE5A-3718-53F013C00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9002184" cy="4406391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CNNs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Requires large datasets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Similar to human vision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46A2A4A-FE00-DF58-283D-82A0FF3AEEB1}"/>
              </a:ext>
            </a:extLst>
          </p:cNvPr>
          <p:cNvSpPr txBox="1">
            <a:spLocks/>
          </p:cNvSpPr>
          <p:nvPr/>
        </p:nvSpPr>
        <p:spPr>
          <a:xfrm>
            <a:off x="6164168" y="2315083"/>
            <a:ext cx="9002184" cy="4406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Verdan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Vision transformers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Requires HUGE datasets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Very different from human vision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Useful for vision/language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interaction (foundation VLMs)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078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endParaRPr lang="en-NZ" sz="2800" b="0" dirty="0">
              <a:solidFill>
                <a:schemeClr val="bg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8</a:t>
            </a:fld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0B86F-E730-FE5A-3718-53F013C00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9668934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Computer vision tasks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Classification, localisation, landmark detection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Object Detection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Sliding window method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Bounding box prediction (YOLO)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Anchor boxes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Putting it all together</a:t>
            </a:r>
          </a:p>
          <a:p>
            <a:pPr marL="1028700" lvl="1" indent="-342900"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10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endParaRPr lang="en-NZ" sz="2800" b="0" dirty="0">
              <a:solidFill>
                <a:schemeClr val="bg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9</a:t>
            </a:fld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0B86F-E730-FE5A-3718-53F013C00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9668934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b="1" i="1" dirty="0">
                <a:solidFill>
                  <a:schemeClr val="accent1">
                    <a:lumMod val="75000"/>
                  </a:schemeClr>
                </a:solidFill>
              </a:rPr>
              <a:t>Computer vision tasks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b="1" i="1" dirty="0">
                <a:solidFill>
                  <a:schemeClr val="accent1">
                    <a:lumMod val="75000"/>
                  </a:schemeClr>
                </a:solidFill>
              </a:rPr>
              <a:t>Classification, localisation, landmark detection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Object Detection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Sliding window method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Bounding box prediction (YOLO)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Anchor boxes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Putting it all together</a:t>
            </a:r>
          </a:p>
          <a:p>
            <a:pPr marL="1028700" lvl="1" indent="-342900"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810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20275</TotalTime>
  <Words>2374</Words>
  <Application>Microsoft Office PowerPoint</Application>
  <PresentationFormat>Widescreen</PresentationFormat>
  <Paragraphs>773</Paragraphs>
  <Slides>47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Century Schoolbook</vt:lpstr>
      <vt:lpstr>Söhne</vt:lpstr>
      <vt:lpstr>Times New Roman</vt:lpstr>
      <vt:lpstr>Verdana</vt:lpstr>
      <vt:lpstr>Office Theme</vt:lpstr>
      <vt:lpstr>Computer Vision 2  COMPSCI 760  2024 Semester 1</vt:lpstr>
      <vt:lpstr>Clarifications from Last Lecture</vt:lpstr>
      <vt:lpstr>Clarifications from Last Lecture</vt:lpstr>
      <vt:lpstr>Clarifications from Last Lecture</vt:lpstr>
      <vt:lpstr>Clarifications from Last Lecture</vt:lpstr>
      <vt:lpstr>Clarifications from Last Lecture</vt:lpstr>
      <vt:lpstr>Clarifications from Last Lecture</vt:lpstr>
      <vt:lpstr>PowerPoint Presentation</vt:lpstr>
      <vt:lpstr>PowerPoint Presentation</vt:lpstr>
      <vt:lpstr>PowerPoint Presentation</vt:lpstr>
      <vt:lpstr>Computer Vision Tasks</vt:lpstr>
      <vt:lpstr>Computer Vision Tasks</vt:lpstr>
      <vt:lpstr>Computer Vision Tasks</vt:lpstr>
      <vt:lpstr>Computer Vision Tasks</vt:lpstr>
      <vt:lpstr>Computer Vision Tasks</vt:lpstr>
      <vt:lpstr>Computer Vision Tasks</vt:lpstr>
      <vt:lpstr>Computer Vision Tasks</vt:lpstr>
      <vt:lpstr>Computer Vision Tasks</vt:lpstr>
      <vt:lpstr>Computer Vision Tasks</vt:lpstr>
      <vt:lpstr>PowerPoint Presentation</vt:lpstr>
      <vt:lpstr>Object Detection</vt:lpstr>
      <vt:lpstr>Object Detection</vt:lpstr>
      <vt:lpstr>Object Detection</vt:lpstr>
      <vt:lpstr>Convolution implementation of sliding windows</vt:lpstr>
      <vt:lpstr>PowerPoint Presentation</vt:lpstr>
      <vt:lpstr>PowerPoint Presentation</vt:lpstr>
      <vt:lpstr>PowerPoint Presentation</vt:lpstr>
      <vt:lpstr>YOLO: You Only Look Once</vt:lpstr>
      <vt:lpstr>YOLO: You Only Look Once</vt:lpstr>
      <vt:lpstr>YOLO: You Only Look Once</vt:lpstr>
      <vt:lpstr>YOLO: You Only Look Once</vt:lpstr>
      <vt:lpstr>YOLO: You Only Look Once</vt:lpstr>
      <vt:lpstr>YOLO: You Only Look Once</vt:lpstr>
      <vt:lpstr>YOLO: You Only Look Once</vt:lpstr>
      <vt:lpstr>PowerPoint Presentation</vt:lpstr>
      <vt:lpstr>YOLO: You Only Look Once</vt:lpstr>
      <vt:lpstr>YOLO: You Only Look Once</vt:lpstr>
      <vt:lpstr>YOLO: You Only Look Once</vt:lpstr>
      <vt:lpstr>YOLO: You Only Look Once</vt:lpstr>
      <vt:lpstr>PowerPoint Presentation</vt:lpstr>
      <vt:lpstr>YOLO: You Only Look Once</vt:lpstr>
      <vt:lpstr>YOLO: You Only Look Once</vt:lpstr>
      <vt:lpstr>YOLO: You Only Look Once</vt:lpstr>
      <vt:lpstr>YOLO: You Only Look Once</vt:lpstr>
      <vt:lpstr>YOLO: You Only Look Once</vt:lpstr>
      <vt:lpstr>YOLO: You Only Look Once</vt:lpstr>
      <vt:lpstr>YOLO: You Only Look Once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Extreme Event Detection  Olivier Graffeuille under supervision of Yun Sing Koh Joerg Wicker Moritz Lehmann</dc:title>
  <dc:creator>Olivier Graffeuille</dc:creator>
  <cp:lastModifiedBy>oli g</cp:lastModifiedBy>
  <cp:revision>85</cp:revision>
  <dcterms:created xsi:type="dcterms:W3CDTF">2021-09-15T01:44:03Z</dcterms:created>
  <dcterms:modified xsi:type="dcterms:W3CDTF">2024-04-21T11:32:33Z</dcterms:modified>
</cp:coreProperties>
</file>